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536" r:id="rId7"/>
    <p:sldId id="552" r:id="rId8"/>
    <p:sldId id="557" r:id="rId9"/>
    <p:sldId id="541" r:id="rId10"/>
    <p:sldId id="537" r:id="rId11"/>
    <p:sldId id="539" r:id="rId12"/>
    <p:sldId id="540" r:id="rId13"/>
    <p:sldId id="266" r:id="rId14"/>
    <p:sldId id="531" r:id="rId15"/>
    <p:sldId id="553" r:id="rId16"/>
    <p:sldId id="554" r:id="rId17"/>
    <p:sldId id="551" r:id="rId18"/>
    <p:sldId id="563" r:id="rId19"/>
    <p:sldId id="267" r:id="rId20"/>
    <p:sldId id="534" r:id="rId21"/>
    <p:sldId id="535" r:id="rId22"/>
    <p:sldId id="264" r:id="rId23"/>
    <p:sldId id="533" r:id="rId24"/>
    <p:sldId id="544" r:id="rId25"/>
    <p:sldId id="546" r:id="rId26"/>
    <p:sldId id="572" r:id="rId27"/>
    <p:sldId id="265" r:id="rId28"/>
    <p:sldId id="261" r:id="rId29"/>
    <p:sldId id="565" r:id="rId30"/>
    <p:sldId id="548" r:id="rId31"/>
    <p:sldId id="555" r:id="rId32"/>
    <p:sldId id="556" r:id="rId33"/>
    <p:sldId id="559" r:id="rId34"/>
    <p:sldId id="564" r:id="rId35"/>
    <p:sldId id="568" r:id="rId36"/>
    <p:sldId id="560" r:id="rId37"/>
    <p:sldId id="569" r:id="rId38"/>
    <p:sldId id="570" r:id="rId39"/>
    <p:sldId id="567" r:id="rId40"/>
    <p:sldId id="566" r:id="rId41"/>
    <p:sldId id="571" r:id="rId42"/>
    <p:sldId id="538" r:id="rId43"/>
    <p:sldId id="543" r:id="rId44"/>
    <p:sldId id="56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E51BD-156E-463C-88A0-7BEA7470A693}" v="12" dt="2024-02-23T06:37:58.129"/>
    <p1510:client id="{4A2CA016-8C09-48AF-A676-69575BEF4B63}" v="21" dt="2024-02-23T05:27:27.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6687" autoAdjust="0"/>
    <p:restoredTop sz="88929" autoAdjust="0"/>
  </p:normalViewPr>
  <p:slideViewPr>
    <p:cSldViewPr snapToGrid="0">
      <p:cViewPr varScale="1">
        <p:scale>
          <a:sx n="42" d="100"/>
          <a:sy n="42" d="100"/>
        </p:scale>
        <p:origin x="63" y="243"/>
      </p:cViewPr>
      <p:guideLst/>
    </p:cSldViewPr>
  </p:slideViewPr>
  <p:notesTextViewPr>
    <p:cViewPr>
      <p:scale>
        <a:sx n="1" d="1"/>
        <a:sy n="1" d="1"/>
      </p:scale>
      <p:origin x="0" y="0"/>
    </p:cViewPr>
  </p:notesTextViewPr>
  <p:sorterViewPr>
    <p:cViewPr>
      <p:scale>
        <a:sx n="100" d="100"/>
        <a:sy n="100" d="100"/>
      </p:scale>
      <p:origin x="0" y="-87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Seal" userId="0c64f7b94c97eaa7" providerId="LiveId" clId="{330E51BD-156E-463C-88A0-7BEA7470A693}"/>
    <pc:docChg chg="undo custSel addSld delSld modSld sldOrd">
      <pc:chgData name="Brenda Seal" userId="0c64f7b94c97eaa7" providerId="LiveId" clId="{330E51BD-156E-463C-88A0-7BEA7470A693}" dt="2024-02-23T06:37:58.129" v="704"/>
      <pc:docMkLst>
        <pc:docMk/>
      </pc:docMkLst>
      <pc:sldChg chg="modSp mod">
        <pc:chgData name="Brenda Seal" userId="0c64f7b94c97eaa7" providerId="LiveId" clId="{330E51BD-156E-463C-88A0-7BEA7470A693}" dt="2024-02-23T05:52:12.360" v="290" actId="20577"/>
        <pc:sldMkLst>
          <pc:docMk/>
          <pc:sldMk cId="3336821743" sldId="258"/>
        </pc:sldMkLst>
        <pc:spChg chg="mod">
          <ac:chgData name="Brenda Seal" userId="0c64f7b94c97eaa7" providerId="LiveId" clId="{330E51BD-156E-463C-88A0-7BEA7470A693}" dt="2024-02-23T05:52:12.360" v="290" actId="20577"/>
          <ac:spMkLst>
            <pc:docMk/>
            <pc:sldMk cId="3336821743" sldId="258"/>
            <ac:spMk id="5" creationId="{702A823B-CBF9-1E4F-73B6-DF4C45273886}"/>
          </ac:spMkLst>
        </pc:spChg>
      </pc:sldChg>
      <pc:sldChg chg="modSp mod">
        <pc:chgData name="Brenda Seal" userId="0c64f7b94c97eaa7" providerId="LiveId" clId="{330E51BD-156E-463C-88A0-7BEA7470A693}" dt="2024-02-23T05:55:30.743" v="298" actId="20577"/>
        <pc:sldMkLst>
          <pc:docMk/>
          <pc:sldMk cId="796837778" sldId="261"/>
        </pc:sldMkLst>
        <pc:spChg chg="mod">
          <ac:chgData name="Brenda Seal" userId="0c64f7b94c97eaa7" providerId="LiveId" clId="{330E51BD-156E-463C-88A0-7BEA7470A693}" dt="2024-02-23T05:55:30.743" v="298" actId="20577"/>
          <ac:spMkLst>
            <pc:docMk/>
            <pc:sldMk cId="796837778" sldId="261"/>
            <ac:spMk id="2" creationId="{906B73E2-2B17-6ECC-EDFD-F7BCC93470D2}"/>
          </ac:spMkLst>
        </pc:spChg>
      </pc:sldChg>
      <pc:sldChg chg="add del">
        <pc:chgData name="Brenda Seal" userId="0c64f7b94c97eaa7" providerId="LiveId" clId="{330E51BD-156E-463C-88A0-7BEA7470A693}" dt="2024-02-23T06:37:06.961" v="703"/>
        <pc:sldMkLst>
          <pc:docMk/>
          <pc:sldMk cId="3570646583" sldId="264"/>
        </pc:sldMkLst>
      </pc:sldChg>
      <pc:sldChg chg="modSp mod">
        <pc:chgData name="Brenda Seal" userId="0c64f7b94c97eaa7" providerId="LiveId" clId="{330E51BD-156E-463C-88A0-7BEA7470A693}" dt="2024-02-23T05:58:03.467" v="375" actId="20577"/>
        <pc:sldMkLst>
          <pc:docMk/>
          <pc:sldMk cId="2997607723" sldId="265"/>
        </pc:sldMkLst>
        <pc:spChg chg="mod">
          <ac:chgData name="Brenda Seal" userId="0c64f7b94c97eaa7" providerId="LiveId" clId="{330E51BD-156E-463C-88A0-7BEA7470A693}" dt="2024-02-23T05:58:03.467" v="375" actId="20577"/>
          <ac:spMkLst>
            <pc:docMk/>
            <pc:sldMk cId="2997607723" sldId="265"/>
            <ac:spMk id="3" creationId="{2E516978-9833-8D31-DAA6-AFFA601AC650}"/>
          </ac:spMkLst>
        </pc:spChg>
      </pc:sldChg>
      <pc:sldChg chg="modSp mod ord">
        <pc:chgData name="Brenda Seal" userId="0c64f7b94c97eaa7" providerId="LiveId" clId="{330E51BD-156E-463C-88A0-7BEA7470A693}" dt="2024-02-23T06:34:07.202" v="685"/>
        <pc:sldMkLst>
          <pc:docMk/>
          <pc:sldMk cId="2502128913" sldId="267"/>
        </pc:sldMkLst>
        <pc:spChg chg="mod">
          <ac:chgData name="Brenda Seal" userId="0c64f7b94c97eaa7" providerId="LiveId" clId="{330E51BD-156E-463C-88A0-7BEA7470A693}" dt="2024-02-23T05:49:42.315" v="189" actId="1076"/>
          <ac:spMkLst>
            <pc:docMk/>
            <pc:sldMk cId="2502128913" sldId="267"/>
            <ac:spMk id="10" creationId="{47C07798-C4DA-4C23-4586-4C734590F8BD}"/>
          </ac:spMkLst>
        </pc:spChg>
      </pc:sldChg>
      <pc:sldChg chg="modSp mod">
        <pc:chgData name="Brenda Seal" userId="0c64f7b94c97eaa7" providerId="LiveId" clId="{330E51BD-156E-463C-88A0-7BEA7470A693}" dt="2024-02-23T05:47:17.209" v="133" actId="20577"/>
        <pc:sldMkLst>
          <pc:docMk/>
          <pc:sldMk cId="4003023047" sldId="531"/>
        </pc:sldMkLst>
        <pc:spChg chg="mod">
          <ac:chgData name="Brenda Seal" userId="0c64f7b94c97eaa7" providerId="LiveId" clId="{330E51BD-156E-463C-88A0-7BEA7470A693}" dt="2024-02-23T05:47:17.209" v="133" actId="20577"/>
          <ac:spMkLst>
            <pc:docMk/>
            <pc:sldMk cId="4003023047" sldId="531"/>
            <ac:spMk id="2" creationId="{00000000-0000-0000-0000-000000000000}"/>
          </ac:spMkLst>
        </pc:spChg>
        <pc:spChg chg="mod">
          <ac:chgData name="Brenda Seal" userId="0c64f7b94c97eaa7" providerId="LiveId" clId="{330E51BD-156E-463C-88A0-7BEA7470A693}" dt="2024-02-23T05:47:00.320" v="128" actId="1076"/>
          <ac:spMkLst>
            <pc:docMk/>
            <pc:sldMk cId="4003023047" sldId="531"/>
            <ac:spMk id="6" creationId="{B685AA2D-BC86-CB23-2749-082DE676F6F9}"/>
          </ac:spMkLst>
        </pc:spChg>
      </pc:sldChg>
      <pc:sldChg chg="add del">
        <pc:chgData name="Brenda Seal" userId="0c64f7b94c97eaa7" providerId="LiveId" clId="{330E51BD-156E-463C-88A0-7BEA7470A693}" dt="2024-02-23T06:37:58.129" v="704"/>
        <pc:sldMkLst>
          <pc:docMk/>
          <pc:sldMk cId="2157305924" sldId="533"/>
        </pc:sldMkLst>
      </pc:sldChg>
      <pc:sldChg chg="modSp mod ord">
        <pc:chgData name="Brenda Seal" userId="0c64f7b94c97eaa7" providerId="LiveId" clId="{330E51BD-156E-463C-88A0-7BEA7470A693}" dt="2024-02-23T06:34:51.486" v="687"/>
        <pc:sldMkLst>
          <pc:docMk/>
          <pc:sldMk cId="3648680388" sldId="534"/>
        </pc:sldMkLst>
        <pc:spChg chg="mod">
          <ac:chgData name="Brenda Seal" userId="0c64f7b94c97eaa7" providerId="LiveId" clId="{330E51BD-156E-463C-88A0-7BEA7470A693}" dt="2024-02-23T05:51:27.821" v="282" actId="6549"/>
          <ac:spMkLst>
            <pc:docMk/>
            <pc:sldMk cId="3648680388" sldId="534"/>
            <ac:spMk id="6" creationId="{4CAA612E-9274-2810-C02E-677950853198}"/>
          </ac:spMkLst>
        </pc:spChg>
      </pc:sldChg>
      <pc:sldChg chg="add del ord">
        <pc:chgData name="Brenda Seal" userId="0c64f7b94c97eaa7" providerId="LiveId" clId="{330E51BD-156E-463C-88A0-7BEA7470A693}" dt="2024-02-23T06:35:14.807" v="697"/>
        <pc:sldMkLst>
          <pc:docMk/>
          <pc:sldMk cId="3361511544" sldId="535"/>
        </pc:sldMkLst>
      </pc:sldChg>
      <pc:sldChg chg="modSp mod">
        <pc:chgData name="Brenda Seal" userId="0c64f7b94c97eaa7" providerId="LiveId" clId="{330E51BD-156E-463C-88A0-7BEA7470A693}" dt="2024-02-23T05:45:05.295" v="125" actId="27636"/>
        <pc:sldMkLst>
          <pc:docMk/>
          <pc:sldMk cId="2057773015" sldId="536"/>
        </pc:sldMkLst>
        <pc:spChg chg="mod">
          <ac:chgData name="Brenda Seal" userId="0c64f7b94c97eaa7" providerId="LiveId" clId="{330E51BD-156E-463C-88A0-7BEA7470A693}" dt="2024-02-23T05:44:40.097" v="119" actId="27636"/>
          <ac:spMkLst>
            <pc:docMk/>
            <pc:sldMk cId="2057773015" sldId="536"/>
            <ac:spMk id="2" creationId="{D8246CC2-B125-3CC7-2127-4E064A162F82}"/>
          </ac:spMkLst>
        </pc:spChg>
        <pc:spChg chg="mod">
          <ac:chgData name="Brenda Seal" userId="0c64f7b94c97eaa7" providerId="LiveId" clId="{330E51BD-156E-463C-88A0-7BEA7470A693}" dt="2024-02-23T05:45:05.295" v="125" actId="27636"/>
          <ac:spMkLst>
            <pc:docMk/>
            <pc:sldMk cId="2057773015" sldId="536"/>
            <ac:spMk id="3" creationId="{E6C1E5B4-E1DF-19D1-BED4-938F9A1AE00A}"/>
          </ac:spMkLst>
        </pc:spChg>
      </pc:sldChg>
      <pc:sldChg chg="delSp mod">
        <pc:chgData name="Brenda Seal" userId="0c64f7b94c97eaa7" providerId="LiveId" clId="{330E51BD-156E-463C-88A0-7BEA7470A693}" dt="2024-02-23T05:46:03.811" v="126" actId="478"/>
        <pc:sldMkLst>
          <pc:docMk/>
          <pc:sldMk cId="4119441759" sldId="541"/>
        </pc:sldMkLst>
        <pc:picChg chg="del">
          <ac:chgData name="Brenda Seal" userId="0c64f7b94c97eaa7" providerId="LiveId" clId="{330E51BD-156E-463C-88A0-7BEA7470A693}" dt="2024-02-23T05:46:03.811" v="126" actId="478"/>
          <ac:picMkLst>
            <pc:docMk/>
            <pc:sldMk cId="4119441759" sldId="541"/>
            <ac:picMk id="5" creationId="{2D892636-11A3-5D22-FEB2-63103211C904}"/>
          </ac:picMkLst>
        </pc:picChg>
      </pc:sldChg>
      <pc:sldChg chg="addSp delSp modSp add del mod ord">
        <pc:chgData name="Brenda Seal" userId="0c64f7b94c97eaa7" providerId="LiveId" clId="{330E51BD-156E-463C-88A0-7BEA7470A693}" dt="2024-02-23T06:33:49.990" v="681"/>
        <pc:sldMkLst>
          <pc:docMk/>
          <pc:sldMk cId="783268600" sldId="544"/>
        </pc:sldMkLst>
        <pc:spChg chg="add mod">
          <ac:chgData name="Brenda Seal" userId="0c64f7b94c97eaa7" providerId="LiveId" clId="{330E51BD-156E-463C-88A0-7BEA7470A693}" dt="2024-02-23T06:13:50.531" v="636" actId="14100"/>
          <ac:spMkLst>
            <pc:docMk/>
            <pc:sldMk cId="783268600" sldId="544"/>
            <ac:spMk id="3" creationId="{9A9AE2E4-F44C-BB87-C36F-19323FCAD577}"/>
          </ac:spMkLst>
        </pc:spChg>
        <pc:spChg chg="mod">
          <ac:chgData name="Brenda Seal" userId="0c64f7b94c97eaa7" providerId="LiveId" clId="{330E51BD-156E-463C-88A0-7BEA7470A693}" dt="2024-02-23T06:14:02.841" v="657" actId="20577"/>
          <ac:spMkLst>
            <pc:docMk/>
            <pc:sldMk cId="783268600" sldId="544"/>
            <ac:spMk id="6" creationId="{334FC380-7516-A2DD-B8C6-CF1BE203AAD6}"/>
          </ac:spMkLst>
        </pc:spChg>
        <pc:picChg chg="del">
          <ac:chgData name="Brenda Seal" userId="0c64f7b94c97eaa7" providerId="LiveId" clId="{330E51BD-156E-463C-88A0-7BEA7470A693}" dt="2024-02-23T06:11:42.805" v="625" actId="478"/>
          <ac:picMkLst>
            <pc:docMk/>
            <pc:sldMk cId="783268600" sldId="544"/>
            <ac:picMk id="7" creationId="{C7016A6E-5AF5-015F-67C8-A9104D862C10}"/>
          </ac:picMkLst>
        </pc:picChg>
      </pc:sldChg>
      <pc:sldChg chg="addSp delSp modSp add del mod ord">
        <pc:chgData name="Brenda Seal" userId="0c64f7b94c97eaa7" providerId="LiveId" clId="{330E51BD-156E-463C-88A0-7BEA7470A693}" dt="2024-02-23T06:36:35.897" v="702"/>
        <pc:sldMkLst>
          <pc:docMk/>
          <pc:sldMk cId="2243598231" sldId="546"/>
        </pc:sldMkLst>
        <pc:spChg chg="add mod">
          <ac:chgData name="Brenda Seal" userId="0c64f7b94c97eaa7" providerId="LiveId" clId="{330E51BD-156E-463C-88A0-7BEA7470A693}" dt="2024-02-23T06:13:36.352" v="633" actId="14100"/>
          <ac:spMkLst>
            <pc:docMk/>
            <pc:sldMk cId="2243598231" sldId="546"/>
            <ac:spMk id="5" creationId="{C49BA8EE-D498-6EBF-705C-BFED9C6987D8}"/>
          </ac:spMkLst>
        </pc:spChg>
        <pc:picChg chg="del">
          <ac:chgData name="Brenda Seal" userId="0c64f7b94c97eaa7" providerId="LiveId" clId="{330E51BD-156E-463C-88A0-7BEA7470A693}" dt="2024-02-23T06:13:10.117" v="630" actId="478"/>
          <ac:picMkLst>
            <pc:docMk/>
            <pc:sldMk cId="2243598231" sldId="546"/>
            <ac:picMk id="7" creationId="{FFF34089-B6C5-9D87-064C-A496C7760306}"/>
          </ac:picMkLst>
        </pc:picChg>
      </pc:sldChg>
      <pc:sldChg chg="del">
        <pc:chgData name="Brenda Seal" userId="0c64f7b94c97eaa7" providerId="LiveId" clId="{330E51BD-156E-463C-88A0-7BEA7470A693}" dt="2024-02-23T06:36:22.565" v="700" actId="47"/>
        <pc:sldMkLst>
          <pc:docMk/>
          <pc:sldMk cId="501730491" sldId="547"/>
        </pc:sldMkLst>
      </pc:sldChg>
      <pc:sldChg chg="ord">
        <pc:chgData name="Brenda Seal" userId="0c64f7b94c97eaa7" providerId="LiveId" clId="{330E51BD-156E-463C-88A0-7BEA7470A693}" dt="2024-02-23T06:32:44.169" v="679"/>
        <pc:sldMkLst>
          <pc:docMk/>
          <pc:sldMk cId="1272284293" sldId="551"/>
        </pc:sldMkLst>
      </pc:sldChg>
      <pc:sldChg chg="modSp mod ord">
        <pc:chgData name="Brenda Seal" userId="0c64f7b94c97eaa7" providerId="LiveId" clId="{330E51BD-156E-463C-88A0-7BEA7470A693}" dt="2024-02-23T06:32:07.092" v="669"/>
        <pc:sldMkLst>
          <pc:docMk/>
          <pc:sldMk cId="664696393" sldId="554"/>
        </pc:sldMkLst>
        <pc:spChg chg="mod">
          <ac:chgData name="Brenda Seal" userId="0c64f7b94c97eaa7" providerId="LiveId" clId="{330E51BD-156E-463C-88A0-7BEA7470A693}" dt="2024-02-23T05:48:25.897" v="171" actId="14100"/>
          <ac:spMkLst>
            <pc:docMk/>
            <pc:sldMk cId="664696393" sldId="554"/>
            <ac:spMk id="5" creationId="{8F178A23-3384-3D29-DCD3-1CA2A4557EB6}"/>
          </ac:spMkLst>
        </pc:spChg>
      </pc:sldChg>
      <pc:sldChg chg="modSp mod">
        <pc:chgData name="Brenda Seal" userId="0c64f7b94c97eaa7" providerId="LiveId" clId="{330E51BD-156E-463C-88A0-7BEA7470A693}" dt="2024-02-23T06:00:50.913" v="410" actId="1076"/>
        <pc:sldMkLst>
          <pc:docMk/>
          <pc:sldMk cId="1302856370" sldId="555"/>
        </pc:sldMkLst>
        <pc:spChg chg="mod">
          <ac:chgData name="Brenda Seal" userId="0c64f7b94c97eaa7" providerId="LiveId" clId="{330E51BD-156E-463C-88A0-7BEA7470A693}" dt="2024-02-23T06:00:50.913" v="410" actId="1076"/>
          <ac:spMkLst>
            <pc:docMk/>
            <pc:sldMk cId="1302856370" sldId="555"/>
            <ac:spMk id="2" creationId="{82C26E57-3959-8F02-EF50-E46A45053CDC}"/>
          </ac:spMkLst>
        </pc:spChg>
      </pc:sldChg>
      <pc:sldChg chg="modSp mod">
        <pc:chgData name="Brenda Seal" userId="0c64f7b94c97eaa7" providerId="LiveId" clId="{330E51BD-156E-463C-88A0-7BEA7470A693}" dt="2024-02-23T06:01:38.636" v="474" actId="20577"/>
        <pc:sldMkLst>
          <pc:docMk/>
          <pc:sldMk cId="1267166449" sldId="556"/>
        </pc:sldMkLst>
        <pc:spChg chg="mod">
          <ac:chgData name="Brenda Seal" userId="0c64f7b94c97eaa7" providerId="LiveId" clId="{330E51BD-156E-463C-88A0-7BEA7470A693}" dt="2024-02-23T06:01:38.636" v="474" actId="20577"/>
          <ac:spMkLst>
            <pc:docMk/>
            <pc:sldMk cId="1267166449" sldId="556"/>
            <ac:spMk id="2" creationId="{35E1F8E5-A97B-1B54-9FAB-3809364422BB}"/>
          </ac:spMkLst>
        </pc:spChg>
      </pc:sldChg>
      <pc:sldChg chg="ord">
        <pc:chgData name="Brenda Seal" userId="0c64f7b94c97eaa7" providerId="LiveId" clId="{330E51BD-156E-463C-88A0-7BEA7470A693}" dt="2024-02-23T06:32:40.090" v="677"/>
        <pc:sldMkLst>
          <pc:docMk/>
          <pc:sldMk cId="3926374821" sldId="563"/>
        </pc:sldMkLst>
      </pc:sldChg>
      <pc:sldChg chg="modSp mod">
        <pc:chgData name="Brenda Seal" userId="0c64f7b94c97eaa7" providerId="LiveId" clId="{330E51BD-156E-463C-88A0-7BEA7470A693}" dt="2024-02-23T06:02:20.081" v="504" actId="20577"/>
        <pc:sldMkLst>
          <pc:docMk/>
          <pc:sldMk cId="115502703" sldId="564"/>
        </pc:sldMkLst>
        <pc:spChg chg="mod">
          <ac:chgData name="Brenda Seal" userId="0c64f7b94c97eaa7" providerId="LiveId" clId="{330E51BD-156E-463C-88A0-7BEA7470A693}" dt="2024-02-23T06:02:20.081" v="504" actId="20577"/>
          <ac:spMkLst>
            <pc:docMk/>
            <pc:sldMk cId="115502703" sldId="564"/>
            <ac:spMk id="3" creationId="{70501284-3003-B369-C8E2-7A827DFDA37A}"/>
          </ac:spMkLst>
        </pc:spChg>
      </pc:sldChg>
      <pc:sldChg chg="modSp mod">
        <pc:chgData name="Brenda Seal" userId="0c64f7b94c97eaa7" providerId="LiveId" clId="{330E51BD-156E-463C-88A0-7BEA7470A693}" dt="2024-02-23T05:59:18.227" v="391" actId="20577"/>
        <pc:sldMkLst>
          <pc:docMk/>
          <pc:sldMk cId="2304414178" sldId="565"/>
        </pc:sldMkLst>
        <pc:spChg chg="mod">
          <ac:chgData name="Brenda Seal" userId="0c64f7b94c97eaa7" providerId="LiveId" clId="{330E51BD-156E-463C-88A0-7BEA7470A693}" dt="2024-02-23T05:59:18.227" v="391" actId="20577"/>
          <ac:spMkLst>
            <pc:docMk/>
            <pc:sldMk cId="2304414178" sldId="565"/>
            <ac:spMk id="2" creationId="{12B6CB27-1B74-47B1-7A61-F93828A22F0F}"/>
          </ac:spMkLst>
        </pc:spChg>
      </pc:sldChg>
      <pc:sldChg chg="modSp mod">
        <pc:chgData name="Brenda Seal" userId="0c64f7b94c97eaa7" providerId="LiveId" clId="{330E51BD-156E-463C-88A0-7BEA7470A693}" dt="2024-02-23T06:05:30.822" v="599" actId="5793"/>
        <pc:sldMkLst>
          <pc:docMk/>
          <pc:sldMk cId="2126100407" sldId="566"/>
        </pc:sldMkLst>
        <pc:spChg chg="mod">
          <ac:chgData name="Brenda Seal" userId="0c64f7b94c97eaa7" providerId="LiveId" clId="{330E51BD-156E-463C-88A0-7BEA7470A693}" dt="2024-02-23T06:05:30.822" v="599" actId="5793"/>
          <ac:spMkLst>
            <pc:docMk/>
            <pc:sldMk cId="2126100407" sldId="566"/>
            <ac:spMk id="4" creationId="{E9D2E490-43CA-B570-D03D-7BCAE0DA1469}"/>
          </ac:spMkLst>
        </pc:spChg>
      </pc:sldChg>
      <pc:sldChg chg="modSp mod">
        <pc:chgData name="Brenda Seal" userId="0c64f7b94c97eaa7" providerId="LiveId" clId="{330E51BD-156E-463C-88A0-7BEA7470A693}" dt="2024-02-23T06:03:51.280" v="583" actId="6549"/>
        <pc:sldMkLst>
          <pc:docMk/>
          <pc:sldMk cId="2874088190" sldId="567"/>
        </pc:sldMkLst>
        <pc:spChg chg="mod">
          <ac:chgData name="Brenda Seal" userId="0c64f7b94c97eaa7" providerId="LiveId" clId="{330E51BD-156E-463C-88A0-7BEA7470A693}" dt="2024-02-23T06:03:51.280" v="583" actId="6549"/>
          <ac:spMkLst>
            <pc:docMk/>
            <pc:sldMk cId="2874088190" sldId="567"/>
            <ac:spMk id="3" creationId="{18EDE078-B170-E6A2-A7F8-F9F798E19203}"/>
          </ac:spMkLst>
        </pc:spChg>
      </pc:sldChg>
      <pc:sldChg chg="modSp mod">
        <pc:chgData name="Brenda Seal" userId="0c64f7b94c97eaa7" providerId="LiveId" clId="{330E51BD-156E-463C-88A0-7BEA7470A693}" dt="2024-02-23T06:07:16.273" v="623" actId="20577"/>
        <pc:sldMkLst>
          <pc:docMk/>
          <pc:sldMk cId="558623287" sldId="571"/>
        </pc:sldMkLst>
        <pc:spChg chg="mod">
          <ac:chgData name="Brenda Seal" userId="0c64f7b94c97eaa7" providerId="LiveId" clId="{330E51BD-156E-463C-88A0-7BEA7470A693}" dt="2024-02-23T06:07:16.273" v="623" actId="20577"/>
          <ac:spMkLst>
            <pc:docMk/>
            <pc:sldMk cId="558623287" sldId="571"/>
            <ac:spMk id="4" creationId="{E9D2E490-43CA-B570-D03D-7BCAE0DA1469}"/>
          </ac:spMkLst>
        </pc:spChg>
      </pc:sldChg>
      <pc:sldChg chg="add del">
        <pc:chgData name="Brenda Seal" userId="0c64f7b94c97eaa7" providerId="LiveId" clId="{330E51BD-156E-463C-88A0-7BEA7470A693}" dt="2024-02-23T06:12:30.204" v="628"/>
        <pc:sldMkLst>
          <pc:docMk/>
          <pc:sldMk cId="2206281223" sldId="572"/>
        </pc:sldMkLst>
      </pc:sldChg>
      <pc:sldChg chg="add ord">
        <pc:chgData name="Brenda Seal" userId="0c64f7b94c97eaa7" providerId="LiveId" clId="{330E51BD-156E-463C-88A0-7BEA7470A693}" dt="2024-02-23T06:35:50.724" v="699"/>
        <pc:sldMkLst>
          <pc:docMk/>
          <pc:sldMk cId="3723275936" sldId="572"/>
        </pc:sldMkLst>
      </pc:sldChg>
      <pc:sldChg chg="add del">
        <pc:chgData name="Brenda Seal" userId="0c64f7b94c97eaa7" providerId="LiveId" clId="{330E51BD-156E-463C-88A0-7BEA7470A693}" dt="2024-02-23T06:30:49.741" v="665" actId="47"/>
        <pc:sldMkLst>
          <pc:docMk/>
          <pc:sldMk cId="747404493" sldId="573"/>
        </pc:sldMkLst>
      </pc:sldChg>
      <pc:sldChg chg="add del">
        <pc:chgData name="Brenda Seal" userId="0c64f7b94c97eaa7" providerId="LiveId" clId="{330E51BD-156E-463C-88A0-7BEA7470A693}" dt="2024-02-23T06:30:40.108" v="664" actId="47"/>
        <pc:sldMkLst>
          <pc:docMk/>
          <pc:sldMk cId="2664311430" sldId="574"/>
        </pc:sldMkLst>
      </pc:sldChg>
      <pc:sldChg chg="add del">
        <pc:chgData name="Brenda Seal" userId="0c64f7b94c97eaa7" providerId="LiveId" clId="{330E51BD-156E-463C-88A0-7BEA7470A693}" dt="2024-02-23T06:30:56.568" v="666" actId="47"/>
        <pc:sldMkLst>
          <pc:docMk/>
          <pc:sldMk cId="3782974183" sldId="575"/>
        </pc:sldMkLst>
      </pc:sldChg>
      <pc:sldChg chg="add del">
        <pc:chgData name="Brenda Seal" userId="0c64f7b94c97eaa7" providerId="LiveId" clId="{330E51BD-156E-463C-88A0-7BEA7470A693}" dt="2024-02-23T06:30:57.825" v="667" actId="47"/>
        <pc:sldMkLst>
          <pc:docMk/>
          <pc:sldMk cId="2824191208" sldId="5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8FC6F-EFAD-4505-8942-1AFBE896CD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28A516-978D-4BCF-9C6D-F794B6951604}" type="pres">
      <dgm:prSet presAssocID="{EA68FC6F-EFAD-4505-8942-1AFBE896CD47}" presName="Name0" presStyleCnt="0">
        <dgm:presLayoutVars>
          <dgm:dir/>
          <dgm:animLvl val="lvl"/>
          <dgm:resizeHandles val="exact"/>
        </dgm:presLayoutVars>
      </dgm:prSet>
      <dgm:spPr/>
    </dgm:pt>
  </dgm:ptLst>
  <dgm:cxnLst>
    <dgm:cxn modelId="{D716F09B-1CC8-481B-BDD2-0FBDF4EC0CAC}" type="presOf" srcId="{EA68FC6F-EFAD-4505-8942-1AFBE896CD47}" destId="{CF28A516-978D-4BCF-9C6D-F794B695160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01EED-396A-442E-9DF1-4F8A385927AB}"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2B34D-F451-4F19-9D31-778CCE278B6D}" type="slidenum">
              <a:rPr lang="en-US" smtClean="0"/>
              <a:t>‹#›</a:t>
            </a:fld>
            <a:endParaRPr lang="en-US"/>
          </a:p>
        </p:txBody>
      </p:sp>
    </p:spTree>
    <p:extLst>
      <p:ext uri="{BB962C8B-B14F-4D97-AF65-F5344CB8AC3E}">
        <p14:creationId xmlns:p14="http://schemas.microsoft.com/office/powerpoint/2010/main" val="379453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2B34D-F451-4F19-9D31-778CCE278B6D}" type="slidenum">
              <a:rPr lang="en-US" smtClean="0"/>
              <a:t>4</a:t>
            </a:fld>
            <a:endParaRPr lang="en-US"/>
          </a:p>
        </p:txBody>
      </p:sp>
    </p:spTree>
    <p:extLst>
      <p:ext uri="{BB962C8B-B14F-4D97-AF65-F5344CB8AC3E}">
        <p14:creationId xmlns:p14="http://schemas.microsoft.com/office/powerpoint/2010/main" val="272268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2B34D-F451-4F19-9D31-778CCE278B6D}" type="slidenum">
              <a:rPr lang="en-US" smtClean="0"/>
              <a:t>9</a:t>
            </a:fld>
            <a:endParaRPr lang="en-US"/>
          </a:p>
        </p:txBody>
      </p:sp>
    </p:spTree>
    <p:extLst>
      <p:ext uri="{BB962C8B-B14F-4D97-AF65-F5344CB8AC3E}">
        <p14:creationId xmlns:p14="http://schemas.microsoft.com/office/powerpoint/2010/main" val="420836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22B34D-F451-4F19-9D31-778CCE278B6D}" type="slidenum">
              <a:rPr lang="en-US" smtClean="0"/>
              <a:t>10</a:t>
            </a:fld>
            <a:endParaRPr lang="en-US"/>
          </a:p>
        </p:txBody>
      </p:sp>
    </p:spTree>
    <p:extLst>
      <p:ext uri="{BB962C8B-B14F-4D97-AF65-F5344CB8AC3E}">
        <p14:creationId xmlns:p14="http://schemas.microsoft.com/office/powerpoint/2010/main" val="389126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from 28 states and 2 Canadian provinces</a:t>
            </a:r>
          </a:p>
        </p:txBody>
      </p:sp>
      <p:sp>
        <p:nvSpPr>
          <p:cNvPr id="4" name="Slide Number Placeholder 3"/>
          <p:cNvSpPr>
            <a:spLocks noGrp="1"/>
          </p:cNvSpPr>
          <p:nvPr>
            <p:ph type="sldNum" sz="quarter" idx="5"/>
          </p:nvPr>
        </p:nvSpPr>
        <p:spPr/>
        <p:txBody>
          <a:bodyPr/>
          <a:lstStyle/>
          <a:p>
            <a:fld id="{D122B34D-F451-4F19-9D31-778CCE278B6D}" type="slidenum">
              <a:rPr lang="en-US" smtClean="0"/>
              <a:t>28</a:t>
            </a:fld>
            <a:endParaRPr lang="en-US"/>
          </a:p>
        </p:txBody>
      </p:sp>
    </p:spTree>
    <p:extLst>
      <p:ext uri="{BB962C8B-B14F-4D97-AF65-F5344CB8AC3E}">
        <p14:creationId xmlns:p14="http://schemas.microsoft.com/office/powerpoint/2010/main" val="2622981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9DC8244-CE08-488F-8BE6-A4C2AD10F23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79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518F2-98F8-4643-AAA9-1BCC860895B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223077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533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57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303802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70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680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0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47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64638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518F2-98F8-4643-AAA9-1BCC860895B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C8244-CE08-488F-8BE6-A4C2AD10F23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7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518F2-98F8-4643-AAA9-1BCC860895B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394567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518F2-98F8-4643-AAA9-1BCC860895BE}"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C8244-CE08-488F-8BE6-A4C2AD10F23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46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518F2-98F8-4643-AAA9-1BCC860895BE}"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C8244-CE08-488F-8BE6-A4C2AD10F2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46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518F2-98F8-4643-AAA9-1BCC860895BE}"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13231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518F2-98F8-4643-AAA9-1BCC860895B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C8244-CE08-488F-8BE6-A4C2AD10F23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94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518F2-98F8-4643-AAA9-1BCC860895B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C8244-CE08-488F-8BE6-A4C2AD10F231}" type="slidenum">
              <a:rPr lang="en-US" smtClean="0"/>
              <a:t>‹#›</a:t>
            </a:fld>
            <a:endParaRPr lang="en-US"/>
          </a:p>
        </p:txBody>
      </p:sp>
    </p:spTree>
    <p:extLst>
      <p:ext uri="{BB962C8B-B14F-4D97-AF65-F5344CB8AC3E}">
        <p14:creationId xmlns:p14="http://schemas.microsoft.com/office/powerpoint/2010/main" val="146535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B518F2-98F8-4643-AAA9-1BCC860895BE}" type="datetimeFigureOut">
              <a:rPr lang="en-US" smtClean="0"/>
              <a:t>2/23/2024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DC8244-CE08-488F-8BE6-A4C2AD10F231}" type="slidenum">
              <a:rPr lang="en-US" smtClean="0"/>
              <a:t>‹#›</a:t>
            </a:fld>
            <a:endParaRPr lang="en-US"/>
          </a:p>
        </p:txBody>
      </p:sp>
    </p:spTree>
    <p:extLst>
      <p:ext uri="{BB962C8B-B14F-4D97-AF65-F5344CB8AC3E}">
        <p14:creationId xmlns:p14="http://schemas.microsoft.com/office/powerpoint/2010/main" val="3379911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ages.search.yahoo.com/yhs/search?p=diversity+in+children+clipart"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044/2023_JSLHR-23-00020"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asha.org/public/developmental-milestones/" TargetMode="External"/><Relationship Id="rId2" Type="http://schemas.openxmlformats.org/officeDocument/2006/relationships/hyperlink" Target="https://www.cdc.gov/ncbddd/actearly/milestones/index.html"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https://www.aslcdi.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jpeds.2021.01.02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93/deafed/enac036" TargetMode="External"/><Relationship Id="rId2" Type="http://schemas.openxmlformats.org/officeDocument/2006/relationships/hyperlink" Target="https://vl2.gallaudet.edu/visual-communication-and-sign-languag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vl2.gallaudet.edu/visual-communication-and-sign-languag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datacenter.aecf.org/data/tables/9181-children-living-in-families-below-200-poverty" TargetMode="External"/><Relationship Id="rId2" Type="http://schemas.openxmlformats.org/officeDocument/2006/relationships/hyperlink" Target="https://doi.org/10.1542/peds.2023-063288" TargetMode="External"/><Relationship Id="rId1" Type="http://schemas.openxmlformats.org/officeDocument/2006/relationships/slideLayout" Target="../slideLayouts/slideLayout7.xml"/><Relationship Id="rId4" Type="http://schemas.openxmlformats.org/officeDocument/2006/relationships/hyperlink" Target="https://doi.org/10.1093/deafed/enac036"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002/ohn.539" TargetMode="External"/><Relationship Id="rId2" Type="http://schemas.openxmlformats.org/officeDocument/2006/relationships/hyperlink" Target="https://doi.org/10.1044/2014_AJA-13-0058" TargetMode="External"/><Relationship Id="rId1" Type="http://schemas.openxmlformats.org/officeDocument/2006/relationships/slideLayout" Target="../slideLayouts/slideLayout7.xml"/><Relationship Id="rId4" Type="http://schemas.openxmlformats.org/officeDocument/2006/relationships/hyperlink" Target="mailto:SELA@tea.tex..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aap.org/en/about-the-aap/american-academy-of-pediatrics-equity-and-inclusion-efforts/words-matter-aap-guidance-on-inclusive-anti-biased-language/?_ga=2.4376565.752788262.1708616410-830364579.1708616409"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49FA-FAD0-7826-5A6F-3F4A3A14DA81}"/>
              </a:ext>
            </a:extLst>
          </p:cNvPr>
          <p:cNvSpPr>
            <a:spLocks noGrp="1"/>
          </p:cNvSpPr>
          <p:nvPr>
            <p:ph type="ctrTitle"/>
          </p:nvPr>
        </p:nvSpPr>
        <p:spPr>
          <a:xfrm>
            <a:off x="2774776" y="2802465"/>
            <a:ext cx="6815669" cy="1515533"/>
          </a:xfrm>
        </p:spPr>
        <p:txBody>
          <a:bodyPr/>
          <a:lstStyle/>
          <a:p>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Sign Language Milestones in Children who are Deaf and Hard-of-Hearing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195A388A-89D7-F514-C26E-7EE8C46AEE3A}"/>
              </a:ext>
            </a:extLst>
          </p:cNvPr>
          <p:cNvSpPr>
            <a:spLocks noGrp="1"/>
          </p:cNvSpPr>
          <p:nvPr>
            <p:ph type="subTitle" idx="1"/>
          </p:nvPr>
        </p:nvSpPr>
        <p:spPr>
          <a:xfrm>
            <a:off x="2688165" y="3429000"/>
            <a:ext cx="6815669" cy="1320802"/>
          </a:xfrm>
        </p:spPr>
        <p:txBody>
          <a:bodyPr>
            <a:noAutofit/>
          </a:bodyPr>
          <a:lstStyle/>
          <a:p>
            <a:r>
              <a:rPr lang="en-US" sz="3400" dirty="0"/>
              <a:t>SHAV Annual Conference</a:t>
            </a:r>
          </a:p>
          <a:p>
            <a:r>
              <a:rPr lang="en-US" sz="3400" dirty="0"/>
              <a:t>Richmond, Virginia</a:t>
            </a:r>
          </a:p>
          <a:p>
            <a:r>
              <a:rPr lang="en-US" sz="3400" dirty="0"/>
              <a:t>March 22, 2024</a:t>
            </a:r>
          </a:p>
        </p:txBody>
      </p:sp>
    </p:spTree>
    <p:extLst>
      <p:ext uri="{BB962C8B-B14F-4D97-AF65-F5344CB8AC3E}">
        <p14:creationId xmlns:p14="http://schemas.microsoft.com/office/powerpoint/2010/main" val="146741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227E-533B-6324-7C2C-A7A67E375280}"/>
              </a:ext>
            </a:extLst>
          </p:cNvPr>
          <p:cNvSpPr>
            <a:spLocks noGrp="1"/>
          </p:cNvSpPr>
          <p:nvPr>
            <p:ph type="title"/>
          </p:nvPr>
        </p:nvSpPr>
        <p:spPr>
          <a:xfrm>
            <a:off x="1111809" y="3925916"/>
            <a:ext cx="10605752" cy="2999698"/>
          </a:xfrm>
        </p:spPr>
        <p:txBody>
          <a:bodyPr>
            <a:noAutofit/>
          </a:bodyPr>
          <a:lstStyle/>
          <a:p>
            <a:pPr algn="l"/>
            <a:r>
              <a:rPr lang="en-US" sz="3600" dirty="0"/>
              <a:t>“A primary focus of Part C services is to support families in fostering the communication abilities of their infants and toddlers who are deaf or hard of hearing. </a:t>
            </a:r>
            <a:r>
              <a:rPr lang="en-US" sz="3600" b="1" dirty="0"/>
              <a:t>Spoken and/or sign language developmental trajectories should be commensurate with the child’s age and cognitive abilities, and should include acquisition of phonologic, morphologic, semantic, syntactic, and pragmatic skills for spoken and/or signed languages”</a:t>
            </a:r>
            <a:r>
              <a:rPr lang="en-US" sz="3600" dirty="0"/>
              <a:t> ...   														</a:t>
            </a:r>
            <a:r>
              <a:rPr lang="en-US" sz="3600" dirty="0">
                <a:sym typeface="Wingdings" panose="05000000000000000000" pitchFamily="2" charset="2"/>
              </a:rPr>
              <a:t></a:t>
            </a:r>
            <a:br>
              <a:rPr lang="en-US" sz="3600" dirty="0"/>
            </a:br>
            <a:br>
              <a:rPr lang="en-US" sz="3200" dirty="0"/>
            </a:br>
            <a:endParaRPr lang="en-US" sz="3200" dirty="0"/>
          </a:p>
        </p:txBody>
      </p:sp>
      <p:sp>
        <p:nvSpPr>
          <p:cNvPr id="3" name="Text Placeholder 2">
            <a:extLst>
              <a:ext uri="{FF2B5EF4-FFF2-40B4-BE49-F238E27FC236}">
                <a16:creationId xmlns:a16="http://schemas.microsoft.com/office/drawing/2014/main" id="{AC3C2D5B-8BD3-7F23-F6E4-655282543063}"/>
              </a:ext>
            </a:extLst>
          </p:cNvPr>
          <p:cNvSpPr>
            <a:spLocks noGrp="1"/>
          </p:cNvSpPr>
          <p:nvPr>
            <p:ph type="body" idx="1"/>
          </p:nvPr>
        </p:nvSpPr>
        <p:spPr>
          <a:xfrm>
            <a:off x="2156735" y="5801932"/>
            <a:ext cx="8158690" cy="505494"/>
          </a:xfrm>
        </p:spPr>
        <p:txBody>
          <a:bodyPr/>
          <a:lstStyle/>
          <a:p>
            <a:r>
              <a:rPr lang="en-US" dirty="0"/>
              <a:t>From the 2019 JCIH Position Statement</a:t>
            </a:r>
          </a:p>
        </p:txBody>
      </p:sp>
    </p:spTree>
    <p:extLst>
      <p:ext uri="{BB962C8B-B14F-4D97-AF65-F5344CB8AC3E}">
        <p14:creationId xmlns:p14="http://schemas.microsoft.com/office/powerpoint/2010/main" val="152346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D56A-6FE7-CB58-9A9A-21E6AE787F24}"/>
              </a:ext>
            </a:extLst>
          </p:cNvPr>
          <p:cNvSpPr>
            <a:spLocks noGrp="1"/>
          </p:cNvSpPr>
          <p:nvPr>
            <p:ph type="title"/>
          </p:nvPr>
        </p:nvSpPr>
        <p:spPr/>
        <p:txBody>
          <a:bodyPr>
            <a:normAutofit fontScale="90000"/>
          </a:bodyPr>
          <a:lstStyle/>
          <a:p>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Picture Placeholder 2">
            <a:extLst>
              <a:ext uri="{FF2B5EF4-FFF2-40B4-BE49-F238E27FC236}">
                <a16:creationId xmlns:a16="http://schemas.microsoft.com/office/drawing/2014/main" id="{CC73C221-FA21-E3B3-6FEF-2D56523F5037}"/>
              </a:ext>
            </a:extLst>
          </p:cNvPr>
          <p:cNvSpPr>
            <a:spLocks noGrp="1"/>
          </p:cNvSpPr>
          <p:nvPr>
            <p:ph type="pic" idx="1"/>
          </p:nvPr>
        </p:nvSpPr>
        <p:spPr>
          <a:xfrm>
            <a:off x="1043014" y="1067157"/>
            <a:ext cx="10105972" cy="3335869"/>
          </a:xfrm>
        </p:spPr>
        <p:txBody>
          <a:bodyPr/>
          <a:lstStyle/>
          <a:p>
            <a:endParaRPr lang="en-US" dirty="0"/>
          </a:p>
        </p:txBody>
      </p:sp>
      <p:sp>
        <p:nvSpPr>
          <p:cNvPr id="4" name="Text Placeholder 3">
            <a:extLst>
              <a:ext uri="{FF2B5EF4-FFF2-40B4-BE49-F238E27FC236}">
                <a16:creationId xmlns:a16="http://schemas.microsoft.com/office/drawing/2014/main" id="{9BA77090-64C5-F5DE-FD4E-E11E74F8B67A}"/>
              </a:ext>
            </a:extLst>
          </p:cNvPr>
          <p:cNvSpPr>
            <a:spLocks noGrp="1"/>
          </p:cNvSpPr>
          <p:nvPr>
            <p:ph type="body" sz="half" idx="2"/>
          </p:nvPr>
        </p:nvSpPr>
        <p:spPr/>
        <p:txBody>
          <a:bodyPr/>
          <a:lstStyle/>
          <a:p>
            <a:r>
              <a:rPr lang="en-US" sz="2000" dirty="0"/>
              <a:t>From the 2019 JCIH Position Statement (pp 24-28)</a:t>
            </a:r>
          </a:p>
          <a:p>
            <a:endParaRPr lang="en-US" dirty="0"/>
          </a:p>
        </p:txBody>
      </p:sp>
      <p:sp>
        <p:nvSpPr>
          <p:cNvPr id="6" name="TextBox 5">
            <a:extLst>
              <a:ext uri="{FF2B5EF4-FFF2-40B4-BE49-F238E27FC236}">
                <a16:creationId xmlns:a16="http://schemas.microsoft.com/office/drawing/2014/main" id="{838B5F26-21E5-CD03-3CA7-DCB8BAB30198}"/>
              </a:ext>
            </a:extLst>
          </p:cNvPr>
          <p:cNvSpPr txBox="1"/>
          <p:nvPr/>
        </p:nvSpPr>
        <p:spPr>
          <a:xfrm>
            <a:off x="1204175" y="1184856"/>
            <a:ext cx="9633397" cy="2862322"/>
          </a:xfrm>
          <a:prstGeom prst="rect">
            <a:avLst/>
          </a:prstGeom>
          <a:noFill/>
        </p:spPr>
        <p:txBody>
          <a:bodyPr wrap="square">
            <a:spAutoFit/>
          </a:bodyPr>
          <a:lstStyle/>
          <a:p>
            <a:r>
              <a:rPr lang="en-US" sz="3600" dirty="0"/>
              <a:t>“A complete language evaluation should be performed at regular intervals …. by a provider who is fluent in the language of the home … and include </a:t>
            </a:r>
            <a:r>
              <a:rPr lang="en-US" sz="3600" b="1" dirty="0"/>
              <a:t>assessment of spoken or signed language development in the child’s dominant language</a:t>
            </a:r>
            <a:r>
              <a:rPr lang="en-US" sz="3600" dirty="0"/>
              <a:t>.” </a:t>
            </a:r>
          </a:p>
        </p:txBody>
      </p:sp>
    </p:spTree>
    <p:extLst>
      <p:ext uri="{BB962C8B-B14F-4D97-AF65-F5344CB8AC3E}">
        <p14:creationId xmlns:p14="http://schemas.microsoft.com/office/powerpoint/2010/main" val="256683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66AE-A9A9-256F-D8C5-20DAE058AC7D}"/>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CE53A9DB-C5D0-F488-2314-A6F5BC48DEE4}"/>
              </a:ext>
            </a:extLst>
          </p:cNvPr>
          <p:cNvSpPr>
            <a:spLocks noGrp="1"/>
          </p:cNvSpPr>
          <p:nvPr>
            <p:ph type="pic" idx="1"/>
          </p:nvPr>
        </p:nvSpPr>
        <p:spPr>
          <a:xfrm>
            <a:off x="927580" y="1538176"/>
            <a:ext cx="10105972" cy="3335869"/>
          </a:xfrm>
        </p:spPr>
        <p:txBody>
          <a:bodyPr/>
          <a:lstStyle/>
          <a:p>
            <a:endParaRPr lang="en-US"/>
          </a:p>
        </p:txBody>
      </p:sp>
      <p:sp>
        <p:nvSpPr>
          <p:cNvPr id="4" name="Text Placeholder 3">
            <a:extLst>
              <a:ext uri="{FF2B5EF4-FFF2-40B4-BE49-F238E27FC236}">
                <a16:creationId xmlns:a16="http://schemas.microsoft.com/office/drawing/2014/main" id="{63A49741-50F4-09DA-7C0F-96784E8FE5B3}"/>
              </a:ext>
            </a:extLst>
          </p:cNvPr>
          <p:cNvSpPr>
            <a:spLocks noGrp="1"/>
          </p:cNvSpPr>
          <p:nvPr>
            <p:ph type="body" sz="half" idx="2"/>
          </p:nvPr>
        </p:nvSpPr>
        <p:spPr>
          <a:xfrm>
            <a:off x="1364207" y="4874045"/>
            <a:ext cx="9540859" cy="1001820"/>
          </a:xfrm>
        </p:spPr>
        <p:txBody>
          <a:bodyPr/>
          <a:lstStyle/>
          <a:p>
            <a:endParaRPr lang="en-US" dirty="0"/>
          </a:p>
        </p:txBody>
      </p:sp>
      <p:sp>
        <p:nvSpPr>
          <p:cNvPr id="6" name="TextBox 5">
            <a:extLst>
              <a:ext uri="{FF2B5EF4-FFF2-40B4-BE49-F238E27FC236}">
                <a16:creationId xmlns:a16="http://schemas.microsoft.com/office/drawing/2014/main" id="{C1BA3E52-717C-6562-D64E-73FBB1575CCD}"/>
              </a:ext>
            </a:extLst>
          </p:cNvPr>
          <p:cNvSpPr txBox="1"/>
          <p:nvPr/>
        </p:nvSpPr>
        <p:spPr>
          <a:xfrm>
            <a:off x="1158448" y="1695598"/>
            <a:ext cx="9669344" cy="3662541"/>
          </a:xfrm>
          <a:prstGeom prst="rect">
            <a:avLst/>
          </a:prstGeom>
          <a:noFill/>
        </p:spPr>
        <p:txBody>
          <a:bodyPr wrap="square">
            <a:spAutoFit/>
          </a:bodyPr>
          <a:lstStyle/>
          <a:p>
            <a:r>
              <a:rPr lang="en-US" sz="4000" kern="100" dirty="0">
                <a:effectLst/>
                <a:latin typeface="Times New Roman" panose="02020603050405020304" pitchFamily="18" charset="0"/>
                <a:ea typeface="Calibri" panose="020F0502020204030204" pitchFamily="34" charset="0"/>
                <a:cs typeface="Times New Roman" panose="02020603050405020304" pitchFamily="18" charset="0"/>
              </a:rPr>
              <a:t>Virginia Title §22.1-217.04  for DHH children 0 to 5 (2022)</a:t>
            </a:r>
          </a:p>
          <a:p>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Department of Education: Supplemental Early Language and Literacy Resources for Deaf and Hard of Hearing Children 0 to 5 (SELLR-DHH) Project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62405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655E3-A246-F139-3909-4F804585E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5BC44-627D-4BAD-682B-9D165E2E2331}"/>
              </a:ext>
            </a:extLst>
          </p:cNvPr>
          <p:cNvSpPr>
            <a:spLocks noGrp="1"/>
          </p:cNvSpPr>
          <p:nvPr>
            <p:ph type="title"/>
          </p:nvPr>
        </p:nvSpPr>
        <p:spPr>
          <a:xfrm>
            <a:off x="2015067" y="881449"/>
            <a:ext cx="8158690" cy="2693671"/>
          </a:xfrm>
        </p:spPr>
        <p:txBody>
          <a:bodyPr>
            <a:normAutofit fontScale="90000"/>
          </a:bodyPr>
          <a:lstStyle/>
          <a:p>
            <a:br>
              <a:rPr lang="en-US" dirty="0"/>
            </a:br>
            <a:br>
              <a:rPr lang="en-US" dirty="0"/>
            </a:br>
            <a:br>
              <a:rPr lang="en-US" dirty="0"/>
            </a:br>
            <a:br>
              <a:rPr lang="en-US" dirty="0"/>
            </a:br>
            <a:br>
              <a:rPr lang="en-US" dirty="0"/>
            </a:br>
            <a:r>
              <a:rPr lang="en-US" b="1" dirty="0"/>
              <a:t>Goal 1:  DHH children’s diversity</a:t>
            </a:r>
            <a:br>
              <a:rPr lang="en-US" dirty="0"/>
            </a:br>
            <a:r>
              <a:rPr lang="en-US" dirty="0"/>
              <a:t>About 5,000 infants diagnosed as DHH each year in the United States,</a:t>
            </a:r>
            <a:br>
              <a:rPr lang="en-US" dirty="0"/>
            </a:br>
            <a:r>
              <a:rPr lang="en-US" dirty="0"/>
              <a:t>~ 250 annually in Virginia </a:t>
            </a:r>
          </a:p>
        </p:txBody>
      </p:sp>
      <p:sp>
        <p:nvSpPr>
          <p:cNvPr id="3" name="Text Placeholder 2">
            <a:extLst>
              <a:ext uri="{FF2B5EF4-FFF2-40B4-BE49-F238E27FC236}">
                <a16:creationId xmlns:a16="http://schemas.microsoft.com/office/drawing/2014/main" id="{782E3F00-B93D-7967-3385-5A3614056B7A}"/>
              </a:ext>
            </a:extLst>
          </p:cNvPr>
          <p:cNvSpPr>
            <a:spLocks noGrp="1"/>
          </p:cNvSpPr>
          <p:nvPr>
            <p:ph type="body" idx="1"/>
          </p:nvPr>
        </p:nvSpPr>
        <p:spPr>
          <a:xfrm>
            <a:off x="102483" y="5610186"/>
            <a:ext cx="11983857" cy="2495628"/>
          </a:xfrm>
        </p:spPr>
        <p:txBody>
          <a:bodyPr/>
          <a:lstStyle/>
          <a:p>
            <a:r>
              <a:rPr lang="en-US" dirty="0">
                <a:hlinkClick r:id="rId2"/>
              </a:rPr>
              <a:t>https://images.search.yahoo.com/yhs/search?p=diversity+in+children+clipart</a:t>
            </a:r>
            <a:endParaRPr lang="en-US" dirty="0"/>
          </a:p>
          <a:p>
            <a:endParaRPr lang="en-US" dirty="0"/>
          </a:p>
        </p:txBody>
      </p:sp>
      <p:pic>
        <p:nvPicPr>
          <p:cNvPr id="1026" name="Picture 2">
            <a:extLst>
              <a:ext uri="{FF2B5EF4-FFF2-40B4-BE49-F238E27FC236}">
                <a16:creationId xmlns:a16="http://schemas.microsoft.com/office/drawing/2014/main" id="{3E71C9E8-08C4-0C80-2358-71D8A010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425" y="3758523"/>
            <a:ext cx="6631618" cy="184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9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5924" y="2439209"/>
          <a:ext cx="11120149" cy="421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0"/>
          </p:nvPr>
        </p:nvSpPr>
        <p:spPr/>
        <p:txBody>
          <a:bodyPr/>
          <a:lstStyle/>
          <a:p>
            <a:fld id="{046B3921-EFE6-4598-BF79-590A56BEF6B8}" type="slidenum">
              <a:rPr lang="en-US" smtClean="0"/>
              <a:t>14</a:t>
            </a:fld>
            <a:endParaRPr lang="en-US" dirty="0"/>
          </a:p>
        </p:txBody>
      </p:sp>
      <p:sp>
        <p:nvSpPr>
          <p:cNvPr id="3" name="Flowchart: Connector 2">
            <a:extLst>
              <a:ext uri="{FF2B5EF4-FFF2-40B4-BE49-F238E27FC236}">
                <a16:creationId xmlns:a16="http://schemas.microsoft.com/office/drawing/2014/main" id="{8A837C82-D91F-B07D-69A1-8FFBC89669A8}"/>
              </a:ext>
            </a:extLst>
          </p:cNvPr>
          <p:cNvSpPr/>
          <p:nvPr/>
        </p:nvSpPr>
        <p:spPr>
          <a:xfrm>
            <a:off x="7024935" y="2479283"/>
            <a:ext cx="4352540" cy="383315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85AA2D-BC86-CB23-2749-082DE676F6F9}"/>
              </a:ext>
            </a:extLst>
          </p:cNvPr>
          <p:cNvSpPr txBox="1"/>
          <p:nvPr/>
        </p:nvSpPr>
        <p:spPr>
          <a:xfrm>
            <a:off x="814525" y="2426752"/>
            <a:ext cx="6299946" cy="2641492"/>
          </a:xfrm>
          <a:prstGeom prst="rect">
            <a:avLst/>
          </a:prstGeom>
          <a:noFill/>
        </p:spPr>
        <p:txBody>
          <a:bodyPr wrap="square" rtlCol="0">
            <a:spAutoFit/>
          </a:bodyPr>
          <a:lstStyle/>
          <a:p>
            <a:pPr lvl="0"/>
            <a:r>
              <a:rPr lang="en-US" sz="3200" dirty="0"/>
              <a:t>Nationally, 1.1/1,000 infants are </a:t>
            </a:r>
            <a:r>
              <a:rPr lang="en-US" sz="3200" b="1" dirty="0"/>
              <a:t>D</a:t>
            </a:r>
            <a:r>
              <a:rPr lang="en-US" sz="3200" dirty="0"/>
              <a:t>eaf (severe-profound loss) and another </a:t>
            </a:r>
          </a:p>
          <a:p>
            <a:pPr marL="0" marR="0">
              <a:lnSpc>
                <a:spcPct val="107000"/>
              </a:lnSpc>
              <a:spcBef>
                <a:spcPts val="0"/>
              </a:spcBef>
              <a:spcAft>
                <a:spcPts val="0"/>
              </a:spcAft>
            </a:pPr>
            <a:r>
              <a:rPr lang="en-US" sz="3200" dirty="0"/>
              <a:t>1.5/1,000 are </a:t>
            </a:r>
            <a:r>
              <a:rPr lang="en-US" sz="3200" b="1" dirty="0"/>
              <a:t>H</a:t>
            </a:r>
            <a:r>
              <a:rPr lang="en-US" sz="3200" dirty="0"/>
              <a:t>ard-of-</a:t>
            </a:r>
            <a:r>
              <a:rPr lang="en-US" sz="3200" b="1" dirty="0"/>
              <a:t>H</a:t>
            </a:r>
            <a:r>
              <a:rPr lang="en-US" sz="3200" dirty="0"/>
              <a:t>earing with a bilateral mild-moderate loss or a unilateral hearing loss of any degree</a:t>
            </a:r>
          </a:p>
        </p:txBody>
      </p:sp>
      <p:sp>
        <p:nvSpPr>
          <p:cNvPr id="4" name="TextBox 3">
            <a:extLst>
              <a:ext uri="{FF2B5EF4-FFF2-40B4-BE49-F238E27FC236}">
                <a16:creationId xmlns:a16="http://schemas.microsoft.com/office/drawing/2014/main" id="{12C853F9-DBD0-6CC5-0574-7659AAFC5825}"/>
              </a:ext>
            </a:extLst>
          </p:cNvPr>
          <p:cNvSpPr txBox="1"/>
          <p:nvPr/>
        </p:nvSpPr>
        <p:spPr>
          <a:xfrm>
            <a:off x="8017652" y="3015658"/>
            <a:ext cx="2551843" cy="2862322"/>
          </a:xfrm>
          <a:prstGeom prst="rect">
            <a:avLst/>
          </a:prstGeom>
          <a:solidFill>
            <a:schemeClr val="tx1"/>
          </a:solidFill>
        </p:spPr>
        <p:txBody>
          <a:bodyPr wrap="square" rtlCol="0">
            <a:spAutoFit/>
          </a:bodyPr>
          <a:lstStyle/>
          <a:p>
            <a:r>
              <a:rPr lang="en-US" sz="3600" dirty="0">
                <a:solidFill>
                  <a:schemeClr val="bg1"/>
                </a:solidFill>
              </a:rPr>
              <a:t>0-to-5 year     olds in U.S: </a:t>
            </a:r>
            <a:r>
              <a:rPr lang="en-US" sz="3600" u="sng" dirty="0">
                <a:solidFill>
                  <a:schemeClr val="bg1"/>
                </a:solidFill>
              </a:rPr>
              <a:t>19.3 Million </a:t>
            </a:r>
            <a:r>
              <a:rPr lang="en-US" sz="3600" dirty="0">
                <a:solidFill>
                  <a:schemeClr val="bg1"/>
                </a:solidFill>
              </a:rPr>
              <a:t>in the 2020</a:t>
            </a:r>
          </a:p>
          <a:p>
            <a:r>
              <a:rPr lang="en-US" sz="3600" dirty="0">
                <a:solidFill>
                  <a:schemeClr val="bg1"/>
                </a:solidFill>
              </a:rPr>
              <a:t>    Census </a:t>
            </a:r>
          </a:p>
        </p:txBody>
      </p:sp>
      <p:sp>
        <p:nvSpPr>
          <p:cNvPr id="10" name="Rectangle 9">
            <a:extLst>
              <a:ext uri="{FF2B5EF4-FFF2-40B4-BE49-F238E27FC236}">
                <a16:creationId xmlns:a16="http://schemas.microsoft.com/office/drawing/2014/main" id="{DDE5BE6A-652E-EF96-6F19-93F9CC494F97}"/>
              </a:ext>
            </a:extLst>
          </p:cNvPr>
          <p:cNvSpPr/>
          <p:nvPr/>
        </p:nvSpPr>
        <p:spPr>
          <a:xfrm>
            <a:off x="556269" y="857614"/>
            <a:ext cx="11099806" cy="139955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4989" y="894609"/>
            <a:ext cx="10515600" cy="1325563"/>
          </a:xfrm>
        </p:spPr>
        <p:txBody>
          <a:bodyPr>
            <a:normAutofit fontScale="90000"/>
          </a:bodyPr>
          <a:lstStyle/>
          <a:p>
            <a:r>
              <a:rPr lang="en-US" dirty="0">
                <a:solidFill>
                  <a:schemeClr val="bg1"/>
                </a:solidFill>
              </a:rPr>
              <a:t>Milestones Must Represent Population Demographics</a:t>
            </a:r>
            <a:endParaRPr lang="en-US" dirty="0"/>
          </a:p>
        </p:txBody>
      </p:sp>
    </p:spTree>
    <p:extLst>
      <p:ext uri="{BB962C8B-B14F-4D97-AF65-F5344CB8AC3E}">
        <p14:creationId xmlns:p14="http://schemas.microsoft.com/office/powerpoint/2010/main" val="400302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854382F-63B8-9067-A2E6-6A64C2B909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2301" y="342574"/>
            <a:ext cx="10532422" cy="5438205"/>
          </a:xfrm>
          <a:prstGeom prst="rect">
            <a:avLst/>
          </a:prstGeom>
          <a:solidFill>
            <a:schemeClr val="bg1"/>
          </a:solidFill>
        </p:spPr>
      </p:pic>
      <p:sp>
        <p:nvSpPr>
          <p:cNvPr id="2" name="Title 1">
            <a:extLst>
              <a:ext uri="{FF2B5EF4-FFF2-40B4-BE49-F238E27FC236}">
                <a16:creationId xmlns:a16="http://schemas.microsoft.com/office/drawing/2014/main" id="{D250A929-B747-90B1-6FA9-853A4BB564BC}"/>
              </a:ext>
            </a:extLst>
          </p:cNvPr>
          <p:cNvSpPr>
            <a:spLocks noGrp="1"/>
          </p:cNvSpPr>
          <p:nvPr>
            <p:ph type="title"/>
          </p:nvPr>
        </p:nvSpPr>
        <p:spPr>
          <a:xfrm>
            <a:off x="994410" y="709897"/>
            <a:ext cx="2506672" cy="2890553"/>
          </a:xfrm>
          <a:solidFill>
            <a:schemeClr val="accent6">
              <a:lumMod val="60000"/>
              <a:lumOff val="40000"/>
            </a:schemeClr>
          </a:solidFill>
        </p:spPr>
        <p:txBody>
          <a:bodyPr vert="horz" lIns="91440" tIns="45720" rIns="91440" bIns="45720" rtlCol="0" anchor="ctr">
            <a:normAutofit fontScale="90000"/>
          </a:bodyPr>
          <a:lstStyle/>
          <a:p>
            <a:pPr algn="ctr"/>
            <a:br>
              <a:rPr lang="en-US" sz="3200" b="1" kern="1200" dirty="0">
                <a:latin typeface="+mj-lt"/>
                <a:ea typeface="+mj-ea"/>
                <a:cs typeface="+mj-cs"/>
              </a:rPr>
            </a:br>
            <a:br>
              <a:rPr lang="en-US" sz="3200" b="1" kern="1200" dirty="0">
                <a:latin typeface="+mj-lt"/>
                <a:ea typeface="+mj-ea"/>
                <a:cs typeface="+mj-cs"/>
              </a:rPr>
            </a:br>
            <a:r>
              <a:rPr lang="en-US" sz="3200" b="1" kern="1200" dirty="0">
                <a:latin typeface="+mj-lt"/>
                <a:ea typeface="+mj-ea"/>
                <a:cs typeface="+mj-cs"/>
              </a:rPr>
              <a:t>What does a representative sample of 57,000 DHH children look like?</a:t>
            </a:r>
            <a:br>
              <a:rPr lang="en-US" sz="3200" b="1" kern="1200" dirty="0">
                <a:latin typeface="+mj-lt"/>
                <a:ea typeface="+mj-ea"/>
                <a:cs typeface="+mj-cs"/>
              </a:rPr>
            </a:br>
            <a:r>
              <a:rPr lang="en-US" sz="3200" b="1" kern="1200" dirty="0">
                <a:latin typeface="+mj-lt"/>
                <a:ea typeface="+mj-ea"/>
                <a:cs typeface="+mj-cs"/>
              </a:rPr>
              <a:t> </a:t>
            </a:r>
            <a:br>
              <a:rPr lang="en-US" sz="3200" b="1" kern="1200" dirty="0">
                <a:latin typeface="+mj-lt"/>
                <a:ea typeface="+mj-ea"/>
                <a:cs typeface="+mj-cs"/>
              </a:rPr>
            </a:br>
            <a:endParaRPr lang="en-US" sz="28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154E34A1-C6EF-C860-848A-C7F34CBE3F0D}"/>
              </a:ext>
            </a:extLst>
          </p:cNvPr>
          <p:cNvSpPr txBox="1"/>
          <p:nvPr/>
        </p:nvSpPr>
        <p:spPr>
          <a:xfrm>
            <a:off x="4247535" y="5663381"/>
            <a:ext cx="5007078"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51034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038AEA-47F5-A32B-6B84-922A0E4E145C}"/>
              </a:ext>
            </a:extLst>
          </p:cNvPr>
          <p:cNvSpPr>
            <a:spLocks noGrp="1"/>
          </p:cNvSpPr>
          <p:nvPr>
            <p:ph type="title"/>
          </p:nvPr>
        </p:nvSpPr>
        <p:spPr>
          <a:xfrm>
            <a:off x="1120877" y="774291"/>
            <a:ext cx="3891390" cy="1985844"/>
          </a:xfrm>
        </p:spPr>
        <p:txBody>
          <a:bodyPr>
            <a:normAutofit/>
          </a:bodyPr>
          <a:lstStyle/>
          <a:p>
            <a:r>
              <a:rPr lang="en-US" dirty="0"/>
              <a:t>“Milestone checklists are not intended to replace valid screening and diagnostic tools…” (Roberts et al., 2023)</a:t>
            </a:r>
          </a:p>
        </p:txBody>
      </p:sp>
      <p:sp>
        <p:nvSpPr>
          <p:cNvPr id="5" name="Content Placeholder 4">
            <a:extLst>
              <a:ext uri="{FF2B5EF4-FFF2-40B4-BE49-F238E27FC236}">
                <a16:creationId xmlns:a16="http://schemas.microsoft.com/office/drawing/2014/main" id="{8F178A23-3384-3D29-DCD3-1CA2A4557EB6}"/>
              </a:ext>
            </a:extLst>
          </p:cNvPr>
          <p:cNvSpPr>
            <a:spLocks noGrp="1"/>
          </p:cNvSpPr>
          <p:nvPr>
            <p:ph idx="1"/>
          </p:nvPr>
        </p:nvSpPr>
        <p:spPr>
          <a:xfrm>
            <a:off x="5269230" y="774291"/>
            <a:ext cx="6219764" cy="5501148"/>
          </a:xfrm>
          <a:ln>
            <a:solidFill>
              <a:schemeClr val="tx1"/>
            </a:solidFill>
          </a:ln>
        </p:spPr>
        <p:txBody>
          <a:bodyPr>
            <a:noAutofit/>
          </a:bodyPr>
          <a:lstStyle/>
          <a:p>
            <a:pPr marL="0" indent="0">
              <a:buNone/>
            </a:pPr>
            <a:r>
              <a:rPr lang="en-US" sz="3600" dirty="0"/>
              <a:t>Developmental milestones must: </a:t>
            </a:r>
          </a:p>
          <a:p>
            <a:pPr marL="457200" indent="-457200">
              <a:buAutoNum type="arabicPeriod"/>
            </a:pPr>
            <a:r>
              <a:rPr lang="en-US" sz="3600" dirty="0"/>
              <a:t>Be representative </a:t>
            </a:r>
          </a:p>
          <a:p>
            <a:pPr marL="457200" indent="-457200">
              <a:buAutoNum type="arabicPeriod"/>
            </a:pPr>
            <a:r>
              <a:rPr lang="en-US" sz="3600" dirty="0"/>
              <a:t>Be supported </a:t>
            </a:r>
          </a:p>
          <a:p>
            <a:pPr marL="457200" indent="-457200">
              <a:buAutoNum type="arabicPeriod"/>
            </a:pPr>
            <a:r>
              <a:rPr lang="en-US" sz="3600" dirty="0"/>
              <a:t>Offer cut-offs</a:t>
            </a:r>
          </a:p>
        </p:txBody>
      </p:sp>
      <p:sp>
        <p:nvSpPr>
          <p:cNvPr id="6" name="Text Placeholder 5">
            <a:extLst>
              <a:ext uri="{FF2B5EF4-FFF2-40B4-BE49-F238E27FC236}">
                <a16:creationId xmlns:a16="http://schemas.microsoft.com/office/drawing/2014/main" id="{18B03B2E-3240-2FF4-E9DF-48D8F9D017F7}"/>
              </a:ext>
            </a:extLst>
          </p:cNvPr>
          <p:cNvSpPr>
            <a:spLocks noGrp="1"/>
          </p:cNvSpPr>
          <p:nvPr>
            <p:ph type="body" sz="half" idx="2"/>
          </p:nvPr>
        </p:nvSpPr>
        <p:spPr>
          <a:xfrm>
            <a:off x="1293811" y="3031065"/>
            <a:ext cx="3718455" cy="3052644"/>
          </a:xfrm>
        </p:spPr>
        <p:txBody>
          <a:bodyPr>
            <a:normAutofit lnSpcReduction="10000"/>
          </a:bodyPr>
          <a:lstStyle/>
          <a:p>
            <a:pPr algn="l"/>
            <a:r>
              <a:rPr lang="en-US" dirty="0"/>
              <a:t>Roberts, M. Y., Sone, B.J., Jones, M. K., </a:t>
            </a:r>
            <a:r>
              <a:rPr lang="en-US" dirty="0" err="1"/>
              <a:t>Standley</a:t>
            </a:r>
            <a:r>
              <a:rPr lang="en-US" dirty="0"/>
              <a:t>, M.,  Connor, T., Lee, E. D., Norton, E. S., Roman, J., Speights, M., Young, R., &amp; </a:t>
            </a:r>
            <a:r>
              <a:rPr lang="en-US" dirty="0" err="1"/>
              <a:t>Weisleder</a:t>
            </a:r>
            <a:r>
              <a:rPr lang="en-US" dirty="0"/>
              <a:t>, A. (2023). </a:t>
            </a:r>
            <a:r>
              <a:rPr lang="en-US" b="0" i="0" dirty="0">
                <a:effectLst/>
              </a:rPr>
              <a:t>What the evidence </a:t>
            </a:r>
            <a:r>
              <a:rPr lang="en-US" dirty="0"/>
              <a:t>d</a:t>
            </a:r>
            <a:r>
              <a:rPr lang="en-US" b="0" i="0" dirty="0">
                <a:effectLst/>
              </a:rPr>
              <a:t>oes (and does </a:t>
            </a:r>
            <a:r>
              <a:rPr lang="en-US" dirty="0"/>
              <a:t>m</a:t>
            </a:r>
            <a:r>
              <a:rPr lang="en-US" b="0" i="0" dirty="0">
                <a:effectLst/>
              </a:rPr>
              <a:t>ot) show for</a:t>
            </a:r>
            <a:br>
              <a:rPr lang="en-US" dirty="0"/>
            </a:br>
            <a:r>
              <a:rPr lang="en-US" b="0" i="0" dirty="0">
                <a:effectLst/>
              </a:rPr>
              <a:t>the Centers for Disease Control and Prevention Child Development Milestones: An </a:t>
            </a:r>
            <a:r>
              <a:rPr lang="en-US" dirty="0"/>
              <a:t>ill</a:t>
            </a:r>
            <a:r>
              <a:rPr lang="en-US" b="0" i="0" dirty="0">
                <a:effectLst/>
              </a:rPr>
              <a:t>ustrative example using </a:t>
            </a:r>
            <a:r>
              <a:rPr lang="en-US" dirty="0"/>
              <a:t>e</a:t>
            </a:r>
            <a:r>
              <a:rPr lang="en-US" b="0" i="0" dirty="0">
                <a:effectLst/>
              </a:rPr>
              <a:t>xpressive </a:t>
            </a:r>
            <a:r>
              <a:rPr lang="en-US" dirty="0"/>
              <a:t>v</a:t>
            </a:r>
            <a:r>
              <a:rPr lang="en-US" b="0" i="0" dirty="0">
                <a:effectLst/>
              </a:rPr>
              <a:t>ocabulary. </a:t>
            </a:r>
            <a:r>
              <a:rPr lang="en-US" b="0" i="1" dirty="0">
                <a:effectLst/>
              </a:rPr>
              <a:t>Journal of Speech, Language, and Hearing Research, 66: 3622-3632.</a:t>
            </a:r>
          </a:p>
          <a:p>
            <a:pPr algn="l"/>
            <a:r>
              <a:rPr lang="en-US" b="0" i="0" u="sng" dirty="0">
                <a:solidFill>
                  <a:schemeClr val="tx1"/>
                </a:solidFill>
                <a:effectLst/>
                <a:latin typeface="URW Geometric"/>
                <a:hlinkClick r:id="rId2">
                  <a:extLst>
                    <a:ext uri="{A12FA001-AC4F-418D-AE19-62706E023703}">
                      <ahyp:hlinkClr xmlns:ahyp="http://schemas.microsoft.com/office/drawing/2018/hyperlinkcolor" val="tx"/>
                    </a:ext>
                  </a:extLst>
                </a:hlinkClick>
              </a:rPr>
              <a:t>https://doi.org/10.1044/2023_JSLHR-23-00020</a:t>
            </a:r>
            <a:endParaRPr lang="en-US" b="0" i="1" dirty="0">
              <a:solidFill>
                <a:schemeClr val="tx1"/>
              </a:solidFill>
              <a:effectLst/>
            </a:endParaRPr>
          </a:p>
        </p:txBody>
      </p:sp>
    </p:spTree>
    <p:extLst>
      <p:ext uri="{BB962C8B-B14F-4D97-AF65-F5344CB8AC3E}">
        <p14:creationId xmlns:p14="http://schemas.microsoft.com/office/powerpoint/2010/main" val="66469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C8D-BFF1-BE4B-2D1F-3DF4A481F7A0}"/>
              </a:ext>
            </a:extLst>
          </p:cNvPr>
          <p:cNvSpPr>
            <a:spLocks noGrp="1"/>
          </p:cNvSpPr>
          <p:nvPr>
            <p:ph type="title"/>
          </p:nvPr>
        </p:nvSpPr>
        <p:spPr>
          <a:xfrm>
            <a:off x="1295400" y="4815415"/>
            <a:ext cx="10043160" cy="1001186"/>
          </a:xfrm>
        </p:spPr>
        <p:txBody>
          <a:bodyPr>
            <a:normAutofit/>
          </a:bodyPr>
          <a:lstStyle/>
          <a:p>
            <a:r>
              <a:rPr lang="en-US" sz="3600" b="1" dirty="0"/>
              <a:t>The Value of Communication Milestones</a:t>
            </a:r>
          </a:p>
        </p:txBody>
      </p:sp>
      <p:sp>
        <p:nvSpPr>
          <p:cNvPr id="3" name="Picture Placeholder 2">
            <a:extLst>
              <a:ext uri="{FF2B5EF4-FFF2-40B4-BE49-F238E27FC236}">
                <a16:creationId xmlns:a16="http://schemas.microsoft.com/office/drawing/2014/main" id="{7BACE0D1-C81B-BF25-1F33-938DD52DB8B2}"/>
              </a:ext>
            </a:extLst>
          </p:cNvPr>
          <p:cNvSpPr>
            <a:spLocks noGrp="1"/>
          </p:cNvSpPr>
          <p:nvPr>
            <p:ph type="pic" idx="1"/>
          </p:nvPr>
        </p:nvSpPr>
        <p:spPr>
          <a:xfrm>
            <a:off x="729615" y="708661"/>
            <a:ext cx="10732770" cy="4514850"/>
          </a:xfrm>
        </p:spPr>
        <p:txBody>
          <a:bodyPr>
            <a:normAutofit fontScale="85000" lnSpcReduction="10000"/>
          </a:bodyPr>
          <a:lstStyle/>
          <a:p>
            <a:r>
              <a:rPr lang="en-US" sz="3900" dirty="0"/>
              <a:t>CDC Milestones (2023):</a:t>
            </a:r>
          </a:p>
          <a:p>
            <a:r>
              <a:rPr lang="en-US" sz="3200" dirty="0">
                <a:solidFill>
                  <a:schemeClr val="accent3"/>
                </a:solidFill>
                <a:hlinkClick r:id="rId2">
                  <a:extLst>
                    <a:ext uri="{A12FA001-AC4F-418D-AE19-62706E023703}">
                      <ahyp:hlinkClr xmlns:ahyp="http://schemas.microsoft.com/office/drawing/2018/hyperlinkcolor" val="tx"/>
                    </a:ext>
                  </a:extLst>
                </a:hlinkClick>
              </a:rPr>
              <a:t>https://www.cdc.gov/ncbddd/actearly/milestones/index.html</a:t>
            </a:r>
            <a:endParaRPr lang="en-US" sz="3200" dirty="0">
              <a:solidFill>
                <a:schemeClr val="accent3"/>
              </a:solidFill>
            </a:endParaRPr>
          </a:p>
          <a:p>
            <a:r>
              <a:rPr lang="en-US" sz="3200" i="1" dirty="0">
                <a:solidFill>
                  <a:schemeClr val="tx1"/>
                </a:solidFill>
              </a:rPr>
              <a:t>Learn the Signs: Act Early</a:t>
            </a:r>
            <a:r>
              <a:rPr lang="en-US" sz="3200" dirty="0">
                <a:solidFill>
                  <a:schemeClr val="tx1"/>
                </a:solidFill>
              </a:rPr>
              <a:t>: photo and video examples; English and Spanish milestones, information for </a:t>
            </a:r>
            <a:r>
              <a:rPr lang="en-US" sz="3200" dirty="0" err="1">
                <a:solidFill>
                  <a:schemeClr val="tx1"/>
                </a:solidFill>
              </a:rPr>
              <a:t>RefugeesImmigrantsMigrants</a:t>
            </a:r>
            <a:r>
              <a:rPr lang="en-US" sz="3200" dirty="0">
                <a:solidFill>
                  <a:schemeClr val="tx1"/>
                </a:solidFill>
              </a:rPr>
              <a:t> (RIMs) </a:t>
            </a:r>
          </a:p>
          <a:p>
            <a:r>
              <a:rPr lang="en-US" sz="3900" dirty="0">
                <a:solidFill>
                  <a:schemeClr val="tx1"/>
                </a:solidFill>
              </a:rPr>
              <a:t>ASHA Milestones (2022-2023): </a:t>
            </a:r>
          </a:p>
          <a:p>
            <a:r>
              <a:rPr lang="en-US" sz="3600" i="1" dirty="0">
                <a:solidFill>
                  <a:schemeClr val="tx1"/>
                </a:solidFill>
              </a:rPr>
              <a:t>Identify the Signs</a:t>
            </a:r>
            <a:r>
              <a:rPr lang="en-US" sz="3600" dirty="0">
                <a:solidFill>
                  <a:schemeClr val="tx1"/>
                </a:solidFill>
              </a:rPr>
              <a:t>: communication milestones (speech-language) and feeding and swallowing milestones</a:t>
            </a:r>
          </a:p>
          <a:p>
            <a:r>
              <a:rPr lang="en-US" sz="3200" dirty="0">
                <a:solidFill>
                  <a:schemeClr val="accent3"/>
                </a:solidFill>
                <a:hlinkClick r:id="rId3">
                  <a:extLst>
                    <a:ext uri="{A12FA001-AC4F-418D-AE19-62706E023703}">
                      <ahyp:hlinkClr xmlns:ahyp="http://schemas.microsoft.com/office/drawing/2018/hyperlinkcolor" val="tx"/>
                    </a:ext>
                  </a:extLst>
                </a:hlinkClick>
              </a:rPr>
              <a:t>https://www.asha.org/public/developmental-milestones/</a:t>
            </a:r>
            <a:endParaRPr lang="en-US" sz="3200" dirty="0">
              <a:solidFill>
                <a:schemeClr val="accent3"/>
              </a:solidFill>
            </a:endParaRPr>
          </a:p>
          <a:p>
            <a:endParaRPr lang="en-US" sz="3200" dirty="0">
              <a:solidFill>
                <a:schemeClr val="accent3"/>
              </a:solidFill>
            </a:endParaRPr>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127228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B7EFE3-98FA-96CB-A63D-9FC8BF0F18A1}"/>
              </a:ext>
            </a:extLst>
          </p:cNvPr>
          <p:cNvSpPr txBox="1"/>
          <p:nvPr/>
        </p:nvSpPr>
        <p:spPr>
          <a:xfrm>
            <a:off x="556181" y="603314"/>
            <a:ext cx="10972799" cy="5970865"/>
          </a:xfrm>
          <a:prstGeom prst="rect">
            <a:avLst/>
          </a:prstGeom>
          <a:noFill/>
        </p:spPr>
        <p:txBody>
          <a:bodyPr wrap="square">
            <a:spAutoFit/>
          </a:bodyPr>
          <a:lstStyle/>
          <a:p>
            <a:r>
              <a:rPr lang="en-US" sz="2800" b="1" dirty="0"/>
              <a:t>Developmental Age of Child Language/Communication Milestones</a:t>
            </a:r>
          </a:p>
          <a:p>
            <a:r>
              <a:rPr lang="en-US" sz="2800" dirty="0"/>
              <a:t>Newborn, 1wk 		• Cries with discomfort	• Calms to adult voice </a:t>
            </a:r>
          </a:p>
          <a:p>
            <a:r>
              <a:rPr lang="en-US" sz="2800" dirty="0"/>
              <a:t>1 </a:t>
            </a:r>
            <a:r>
              <a:rPr lang="en-US" sz="2800" dirty="0" err="1"/>
              <a:t>mo</a:t>
            </a:r>
            <a:r>
              <a:rPr lang="en-US" sz="2800" dirty="0"/>
              <a:t> 					• Alerts to unexpected sound  • Makes brief vowel </a:t>
            </a:r>
            <a:r>
              <a:rPr lang="en-US" sz="2800" dirty="0" err="1"/>
              <a:t>souds</a:t>
            </a:r>
            <a:r>
              <a:rPr lang="en-US" sz="2800" dirty="0"/>
              <a:t> </a:t>
            </a:r>
          </a:p>
          <a:p>
            <a:r>
              <a:rPr lang="en-US" sz="2800" dirty="0"/>
              <a:t>2 </a:t>
            </a:r>
            <a:r>
              <a:rPr lang="en-US" sz="2800" dirty="0" err="1"/>
              <a:t>mo</a:t>
            </a:r>
            <a:r>
              <a:rPr lang="en-US" sz="2800" dirty="0"/>
              <a:t> 					• Makes sounds other than crying </a:t>
            </a:r>
          </a:p>
          <a:p>
            <a:r>
              <a:rPr lang="en-US" sz="2800" dirty="0"/>
              <a:t>						• Reacts to loud sounds </a:t>
            </a:r>
          </a:p>
          <a:p>
            <a:r>
              <a:rPr lang="en-US" sz="2800" dirty="0"/>
              <a:t>4 </a:t>
            </a:r>
            <a:r>
              <a:rPr lang="en-US" sz="2800" dirty="0" err="1"/>
              <a:t>mo</a:t>
            </a:r>
            <a:r>
              <a:rPr lang="en-US" sz="2800" dirty="0"/>
              <a:t> 					• Makes sounds like “</a:t>
            </a:r>
            <a:r>
              <a:rPr lang="en-US" sz="2800" dirty="0" err="1"/>
              <a:t>oooo</a:t>
            </a:r>
            <a:r>
              <a:rPr lang="en-US" sz="2800" dirty="0"/>
              <a:t>,” “</a:t>
            </a:r>
            <a:r>
              <a:rPr lang="en-US" sz="2800" dirty="0" err="1"/>
              <a:t>aahh</a:t>
            </a:r>
            <a:r>
              <a:rPr lang="en-US" sz="2800" dirty="0"/>
              <a:t>” (cooing) </a:t>
            </a:r>
          </a:p>
          <a:p>
            <a:r>
              <a:rPr lang="en-US" sz="2800" dirty="0"/>
              <a:t>						• Makes sounds back when you talk to the infant </a:t>
            </a:r>
          </a:p>
          <a:p>
            <a:r>
              <a:rPr lang="en-US" sz="2800" dirty="0"/>
              <a:t>						• Turns head toward the sound of your voice </a:t>
            </a:r>
          </a:p>
          <a:p>
            <a:r>
              <a:rPr lang="en-US" sz="2800" dirty="0"/>
              <a:t>6 </a:t>
            </a:r>
            <a:r>
              <a:rPr lang="en-US" sz="2800" dirty="0" err="1"/>
              <a:t>mo</a:t>
            </a:r>
            <a:r>
              <a:rPr lang="en-US" sz="2800" dirty="0"/>
              <a:t> 					• Takes turns making sounds with you </a:t>
            </a:r>
          </a:p>
          <a:p>
            <a:r>
              <a:rPr lang="en-US" sz="2800" dirty="0"/>
              <a:t>						• Blows “raspberries” (sticks tongue out and blows) </a:t>
            </a:r>
          </a:p>
          <a:p>
            <a:r>
              <a:rPr lang="en-US" sz="2800" dirty="0"/>
              <a:t>						• Makes squealing noises </a:t>
            </a:r>
          </a:p>
          <a:p>
            <a:r>
              <a:rPr lang="en-US" sz="2800" dirty="0"/>
              <a:t>9 </a:t>
            </a:r>
            <a:r>
              <a:rPr lang="en-US" sz="2800" dirty="0" err="1"/>
              <a:t>mo</a:t>
            </a:r>
            <a:r>
              <a:rPr lang="en-US" sz="2800" dirty="0"/>
              <a:t> 					• Makes different sounds like “</a:t>
            </a:r>
            <a:r>
              <a:rPr lang="en-US" sz="2800" dirty="0" err="1"/>
              <a:t>mamama</a:t>
            </a:r>
            <a:r>
              <a:rPr lang="en-US" sz="2800" dirty="0"/>
              <a:t>” and “</a:t>
            </a:r>
            <a:r>
              <a:rPr lang="en-US" sz="2800" dirty="0" err="1"/>
              <a:t>bababa</a:t>
            </a:r>
            <a:r>
              <a:rPr lang="en-US" sz="2800" dirty="0"/>
              <a:t>” 							• Lifts arms up to be picked up </a:t>
            </a:r>
          </a:p>
          <a:p>
            <a:endParaRPr lang="en-US" dirty="0"/>
          </a:p>
        </p:txBody>
      </p:sp>
      <p:sp>
        <p:nvSpPr>
          <p:cNvPr id="2" name="Rectangle 1">
            <a:extLst>
              <a:ext uri="{FF2B5EF4-FFF2-40B4-BE49-F238E27FC236}">
                <a16:creationId xmlns:a16="http://schemas.microsoft.com/office/drawing/2014/main" id="{1ACF75AD-AD89-DDAC-6821-CDE71079406E}"/>
              </a:ext>
            </a:extLst>
          </p:cNvPr>
          <p:cNvSpPr/>
          <p:nvPr/>
        </p:nvSpPr>
        <p:spPr>
          <a:xfrm rot="20643743">
            <a:off x="2412143" y="2967335"/>
            <a:ext cx="736772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Sample CDC Milestones</a:t>
            </a:r>
          </a:p>
        </p:txBody>
      </p:sp>
    </p:spTree>
    <p:extLst>
      <p:ext uri="{BB962C8B-B14F-4D97-AF65-F5344CB8AC3E}">
        <p14:creationId xmlns:p14="http://schemas.microsoft.com/office/powerpoint/2010/main" val="392637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C07798-C4DA-4C23-4586-4C734590F8BD}"/>
              </a:ext>
            </a:extLst>
          </p:cNvPr>
          <p:cNvSpPr txBox="1"/>
          <p:nvPr/>
        </p:nvSpPr>
        <p:spPr>
          <a:xfrm>
            <a:off x="1226527" y="2094328"/>
            <a:ext cx="11101754" cy="2999283"/>
          </a:xfrm>
          <a:prstGeom prst="rect">
            <a:avLst/>
          </a:prstGeom>
          <a:noFill/>
        </p:spPr>
        <p:txBody>
          <a:bodyPr wrap="square">
            <a:spAutoFit/>
          </a:bodyPr>
          <a:lstStyle/>
          <a:p>
            <a:pPr marL="0" marR="0">
              <a:lnSpc>
                <a:spcPct val="107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CW are DHH represent a wide range of cultural-linguistic and socioeconomic profiles, and known and unknown etiologies. </a:t>
            </a:r>
          </a:p>
          <a:p>
            <a:pPr marL="457200" indent="-457200">
              <a:lnSpc>
                <a:spcPct val="107000"/>
              </a:lnSpc>
              <a:spcAft>
                <a:spcPts val="8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Delayed onset of hearing loss </a:t>
            </a:r>
          </a:p>
          <a:p>
            <a:pPr marL="457200" indent="-457200">
              <a:lnSpc>
                <a:spcPct val="107000"/>
              </a:lnSpc>
              <a:spcAft>
                <a:spcPts val="800"/>
              </a:spcAft>
              <a:buFont typeface="Arial" panose="020B0604020202020204" pitchFamily="34" charset="0"/>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Congenital CMV</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LTF or LTI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12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2370C1-860C-32AF-7199-0BE909B8BDE5}"/>
              </a:ext>
            </a:extLst>
          </p:cNvPr>
          <p:cNvSpPr>
            <a:spLocks noGrp="1"/>
          </p:cNvSpPr>
          <p:nvPr>
            <p:ph type="ctrTitle"/>
          </p:nvPr>
        </p:nvSpPr>
        <p:spPr>
          <a:xfrm>
            <a:off x="2578098" y="4373889"/>
            <a:ext cx="6815669" cy="1515533"/>
          </a:xfrm>
        </p:spPr>
        <p:txBody>
          <a:bodyPr>
            <a:normAutofit fontScale="90000"/>
          </a:bodyPr>
          <a:lstStyle/>
          <a:p>
            <a:r>
              <a:rPr lang="en-US" sz="4400" dirty="0"/>
              <a:t>Brenda C. Seal, Ph.D., CCC-SLP,</a:t>
            </a:r>
            <a:br>
              <a:rPr lang="en-US" sz="4400" dirty="0"/>
            </a:br>
            <a:r>
              <a:rPr lang="en-US" sz="4400" dirty="0"/>
              <a:t>SHAV-Fellow, ASHA-Fellow</a:t>
            </a:r>
            <a:br>
              <a:rPr lang="en-US" sz="4400" dirty="0"/>
            </a:br>
            <a:r>
              <a:rPr lang="en-US" sz="4400" dirty="0"/>
              <a:t>Professor Emerita at</a:t>
            </a:r>
            <a:br>
              <a:rPr lang="en-US" sz="4400" dirty="0"/>
            </a:br>
            <a:r>
              <a:rPr lang="en-US" sz="4400" dirty="0"/>
              <a:t>James Madison University</a:t>
            </a:r>
            <a:br>
              <a:rPr lang="en-US" sz="4400" dirty="0"/>
            </a:br>
            <a:r>
              <a:rPr lang="en-US" sz="4400" dirty="0"/>
              <a:t>Retired Professor at Gallaudet University (2009-2019)</a:t>
            </a:r>
            <a:br>
              <a:rPr lang="en-US" sz="4400" dirty="0"/>
            </a:br>
            <a:endParaRPr lang="en-US" sz="4400" dirty="0"/>
          </a:p>
        </p:txBody>
      </p:sp>
      <p:sp>
        <p:nvSpPr>
          <p:cNvPr id="5" name="Subtitle 4">
            <a:extLst>
              <a:ext uri="{FF2B5EF4-FFF2-40B4-BE49-F238E27FC236}">
                <a16:creationId xmlns:a16="http://schemas.microsoft.com/office/drawing/2014/main" id="{7048D49B-6CAF-CB43-CF99-B745826DD5BB}"/>
              </a:ext>
            </a:extLst>
          </p:cNvPr>
          <p:cNvSpPr>
            <a:spLocks noGrp="1"/>
          </p:cNvSpPr>
          <p:nvPr>
            <p:ph type="subTitle" idx="1"/>
          </p:nvPr>
        </p:nvSpPr>
        <p:spPr>
          <a:xfrm>
            <a:off x="2692398" y="5537198"/>
            <a:ext cx="6815669" cy="1320802"/>
          </a:xfrm>
        </p:spPr>
        <p:txBody>
          <a:bodyPr/>
          <a:lstStyle/>
          <a:p>
            <a:endParaRPr lang="en-US" dirty="0"/>
          </a:p>
          <a:p>
            <a:endParaRPr lang="en-US" dirty="0"/>
          </a:p>
        </p:txBody>
      </p:sp>
    </p:spTree>
    <p:extLst>
      <p:ext uri="{BB962C8B-B14F-4D97-AF65-F5344CB8AC3E}">
        <p14:creationId xmlns:p14="http://schemas.microsoft.com/office/powerpoint/2010/main" val="280477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AA612E-9274-2810-C02E-677950853198}"/>
              </a:ext>
            </a:extLst>
          </p:cNvPr>
          <p:cNvSpPr txBox="1"/>
          <p:nvPr/>
        </p:nvSpPr>
        <p:spPr>
          <a:xfrm>
            <a:off x="1952942" y="1977757"/>
            <a:ext cx="10846435" cy="1842812"/>
          </a:xfrm>
          <a:prstGeom prst="rect">
            <a:avLst/>
          </a:prstGeom>
          <a:noFill/>
        </p:spPr>
        <p:txBody>
          <a:bodyPr wrap="square">
            <a:spAutoFit/>
          </a:bodyPr>
          <a:lstStyle/>
          <a:p>
            <a:pPr marL="342900" indent="-342900">
              <a:lnSpc>
                <a:spcPct val="107000"/>
              </a:lnSpc>
              <a:spcAft>
                <a:spcPts val="800"/>
              </a:spcAft>
              <a:buFont typeface="Symbol" panose="05050102010706020507" pitchFamily="18" charset="2"/>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Deaf-Plus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Homes where neither English nor ASL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is used  </a:t>
            </a:r>
          </a:p>
          <a:p>
            <a:pPr marL="342900" marR="0" lvl="0" indent="-342900">
              <a:lnSpc>
                <a:spcPct val="107000"/>
              </a:lnSpc>
              <a:spcBef>
                <a:spcPts val="0"/>
              </a:spcBef>
              <a:spcAft>
                <a:spcPts val="800"/>
              </a:spcAft>
              <a:buFont typeface="Symbol" panose="05050102010706020507" pitchFamily="18" charset="2"/>
              <a:buChar char=""/>
            </a:pPr>
            <a:r>
              <a:rPr lang="en-US" sz="3200" b="1" dirty="0">
                <a:latin typeface="Times New Roman" panose="02020603050405020304" pitchFamily="18" charset="0"/>
                <a:ea typeface="Calibri" panose="020F0502020204030204" pitchFamily="34" charset="0"/>
                <a:cs typeface="Times New Roman" panose="02020603050405020304" pitchFamily="18" charset="0"/>
              </a:rPr>
              <a:t>Poverty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68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E280-F645-7BFA-5B56-52857697BE7F}"/>
              </a:ext>
            </a:extLst>
          </p:cNvPr>
          <p:cNvSpPr>
            <a:spLocks noGrp="1"/>
          </p:cNvSpPr>
          <p:nvPr>
            <p:ph type="title"/>
          </p:nvPr>
        </p:nvSpPr>
        <p:spPr/>
        <p:txBody>
          <a:bodyPr/>
          <a:lstStyle/>
          <a:p>
            <a:endParaRPr lang="en-US"/>
          </a:p>
        </p:txBody>
      </p:sp>
      <p:pic>
        <p:nvPicPr>
          <p:cNvPr id="6" name="Picture Placeholder 5">
            <a:extLst>
              <a:ext uri="{FF2B5EF4-FFF2-40B4-BE49-F238E27FC236}">
                <a16:creationId xmlns:a16="http://schemas.microsoft.com/office/drawing/2014/main" id="{2F864AA9-5109-2D33-FA8A-49D3DFB75F9A}"/>
              </a:ext>
            </a:extLst>
          </p:cNvPr>
          <p:cNvPicPr>
            <a:picLocks noGrp="1" noChangeAspect="1"/>
          </p:cNvPicPr>
          <p:nvPr>
            <p:ph type="pic" idx="1"/>
          </p:nvPr>
        </p:nvPicPr>
        <p:blipFill>
          <a:blip r:embed="rId2"/>
          <a:srcRect t="14126" b="14126"/>
          <a:stretch/>
        </p:blipFill>
        <p:spPr>
          <a:xfrm>
            <a:off x="593125" y="551935"/>
            <a:ext cx="11064198" cy="5077074"/>
          </a:xfrm>
          <a:prstGeom prst="roundRect">
            <a:avLst>
              <a:gd name="adj" fmla="val 0"/>
            </a:avLst>
          </a:prstGeom>
        </p:spPr>
      </p:pic>
      <p:sp>
        <p:nvSpPr>
          <p:cNvPr id="4" name="Text Placeholder 3">
            <a:extLst>
              <a:ext uri="{FF2B5EF4-FFF2-40B4-BE49-F238E27FC236}">
                <a16:creationId xmlns:a16="http://schemas.microsoft.com/office/drawing/2014/main" id="{01658686-9850-42FB-8C23-AC7919B5F8E9}"/>
              </a:ext>
            </a:extLst>
          </p:cNvPr>
          <p:cNvSpPr>
            <a:spLocks noGrp="1"/>
          </p:cNvSpPr>
          <p:nvPr>
            <p:ph type="body" sz="half" idx="2"/>
          </p:nvPr>
        </p:nvSpPr>
        <p:spPr>
          <a:xfrm>
            <a:off x="1180071" y="5873577"/>
            <a:ext cx="9609666" cy="183519"/>
          </a:xfrm>
        </p:spPr>
        <p:txBody>
          <a:bodyPr>
            <a:normAutofit fontScale="47500" lnSpcReduction="20000"/>
          </a:bodyPr>
          <a:lstStyle/>
          <a:p>
            <a:r>
              <a:rPr lang="en-US" dirty="0"/>
              <a:t>US13</a:t>
            </a:r>
          </a:p>
        </p:txBody>
      </p:sp>
      <p:sp>
        <p:nvSpPr>
          <p:cNvPr id="7" name="TextBox 6">
            <a:extLst>
              <a:ext uri="{FF2B5EF4-FFF2-40B4-BE49-F238E27FC236}">
                <a16:creationId xmlns:a16="http://schemas.microsoft.com/office/drawing/2014/main" id="{E39A3805-EF90-B9F0-C93B-41FB69981815}"/>
              </a:ext>
            </a:extLst>
          </p:cNvPr>
          <p:cNvSpPr txBox="1"/>
          <p:nvPr/>
        </p:nvSpPr>
        <p:spPr>
          <a:xfrm>
            <a:off x="9687697" y="1589903"/>
            <a:ext cx="1416908" cy="1200329"/>
          </a:xfrm>
          <a:prstGeom prst="rect">
            <a:avLst/>
          </a:prstGeom>
          <a:noFill/>
          <a:ln>
            <a:solidFill>
              <a:schemeClr val="tx2"/>
            </a:solidFill>
          </a:ln>
        </p:spPr>
        <p:txBody>
          <a:bodyPr wrap="square" rtlCol="0">
            <a:spAutoFit/>
          </a:bodyPr>
          <a:lstStyle/>
          <a:p>
            <a:r>
              <a:rPr lang="en-US" dirty="0"/>
              <a:t>Child Poverty Rates, From </a:t>
            </a:r>
            <a:r>
              <a:rPr lang="en-US" dirty="0" err="1"/>
              <a:t>USAFacts</a:t>
            </a:r>
            <a:r>
              <a:rPr lang="en-US" dirty="0"/>
              <a:t>, 2021.</a:t>
            </a:r>
          </a:p>
        </p:txBody>
      </p:sp>
      <p:sp>
        <p:nvSpPr>
          <p:cNvPr id="3" name="TextBox 2">
            <a:extLst>
              <a:ext uri="{FF2B5EF4-FFF2-40B4-BE49-F238E27FC236}">
                <a16:creationId xmlns:a16="http://schemas.microsoft.com/office/drawing/2014/main" id="{6CD79F33-90A7-C84E-A8CC-179325A0E0DB}"/>
              </a:ext>
            </a:extLst>
          </p:cNvPr>
          <p:cNvSpPr txBox="1"/>
          <p:nvPr/>
        </p:nvSpPr>
        <p:spPr>
          <a:xfrm>
            <a:off x="9470438" y="3034800"/>
            <a:ext cx="1851425" cy="1754326"/>
          </a:xfrm>
          <a:prstGeom prst="rect">
            <a:avLst/>
          </a:prstGeom>
          <a:noFill/>
          <a:ln>
            <a:solidFill>
              <a:schemeClr val="tx1"/>
            </a:solidFill>
          </a:ln>
        </p:spPr>
        <p:txBody>
          <a:bodyPr wrap="square" rtlCol="0">
            <a:spAutoFit/>
          </a:bodyPr>
          <a:lstStyle/>
          <a:p>
            <a:r>
              <a:rPr lang="en-US" dirty="0"/>
              <a:t>The Annie E Casey Foundation (2022) lists 30.6% of Virginia’s children living in poverty.</a:t>
            </a:r>
          </a:p>
        </p:txBody>
      </p:sp>
    </p:spTree>
    <p:extLst>
      <p:ext uri="{BB962C8B-B14F-4D97-AF65-F5344CB8AC3E}">
        <p14:creationId xmlns:p14="http://schemas.microsoft.com/office/powerpoint/2010/main" val="336151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3064-2516-9D4C-369B-0D947FABE3C7}"/>
              </a:ext>
            </a:extLst>
          </p:cNvPr>
          <p:cNvSpPr>
            <a:spLocks noGrp="1"/>
          </p:cNvSpPr>
          <p:nvPr>
            <p:ph type="title"/>
          </p:nvPr>
        </p:nvSpPr>
        <p:spPr>
          <a:xfrm>
            <a:off x="571500" y="617221"/>
            <a:ext cx="10778490" cy="2205989"/>
          </a:xfrm>
        </p:spPr>
        <p:txBody>
          <a:bodyPr>
            <a:normAutofit/>
          </a:bodyPr>
          <a:lstStyle/>
          <a:p>
            <a:r>
              <a:rPr lang="en-US" dirty="0"/>
              <a:t>Goal 2:  </a:t>
            </a:r>
            <a:br>
              <a:rPr lang="en-US" dirty="0"/>
            </a:br>
            <a:r>
              <a:rPr lang="en-US" dirty="0"/>
              <a:t>Issues surrounding language acquisition milestones and assessment </a:t>
            </a:r>
          </a:p>
        </p:txBody>
      </p:sp>
      <p:sp>
        <p:nvSpPr>
          <p:cNvPr id="3" name="Text Placeholder 2">
            <a:extLst>
              <a:ext uri="{FF2B5EF4-FFF2-40B4-BE49-F238E27FC236}">
                <a16:creationId xmlns:a16="http://schemas.microsoft.com/office/drawing/2014/main" id="{2BF18212-0D83-47F0-F18B-D429825D5483}"/>
              </a:ext>
            </a:extLst>
          </p:cNvPr>
          <p:cNvSpPr>
            <a:spLocks noGrp="1"/>
          </p:cNvSpPr>
          <p:nvPr>
            <p:ph type="body" idx="1"/>
          </p:nvPr>
        </p:nvSpPr>
        <p:spPr>
          <a:xfrm>
            <a:off x="1303020" y="2948940"/>
            <a:ext cx="9852660" cy="3291839"/>
          </a:xfrm>
        </p:spPr>
        <p:txBody>
          <a:bodyPr>
            <a:normAutofit/>
          </a:bodyPr>
          <a:lstStyle/>
          <a:p>
            <a:r>
              <a:rPr lang="en-US" sz="3200" dirty="0"/>
              <a:t>Issue 1:  EI(id) does not necessarily lead to EI(intervention)</a:t>
            </a:r>
          </a:p>
          <a:p>
            <a:r>
              <a:rPr lang="en-US" sz="3200" dirty="0"/>
              <a:t>Issue 2: Milestones (and milestone assessments) must represent population distributions and be useful</a:t>
            </a:r>
          </a:p>
          <a:p>
            <a:r>
              <a:rPr lang="en-US" sz="3200" dirty="0"/>
              <a:t>Issue 3: Milestone assessments, especially in ASL, often require specialized training to administer and interpret</a:t>
            </a:r>
          </a:p>
        </p:txBody>
      </p:sp>
    </p:spTree>
    <p:extLst>
      <p:ext uri="{BB962C8B-B14F-4D97-AF65-F5344CB8AC3E}">
        <p14:creationId xmlns:p14="http://schemas.microsoft.com/office/powerpoint/2010/main" val="35706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854382F-63B8-9067-A2E6-6A64C2B909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2301" y="342574"/>
            <a:ext cx="10532422" cy="5438205"/>
          </a:xfrm>
          <a:prstGeom prst="rect">
            <a:avLst/>
          </a:prstGeom>
          <a:solidFill>
            <a:schemeClr val="bg1"/>
          </a:solidFill>
        </p:spPr>
      </p:pic>
      <p:sp>
        <p:nvSpPr>
          <p:cNvPr id="2" name="Title 1">
            <a:extLst>
              <a:ext uri="{FF2B5EF4-FFF2-40B4-BE49-F238E27FC236}">
                <a16:creationId xmlns:a16="http://schemas.microsoft.com/office/drawing/2014/main" id="{D250A929-B747-90B1-6FA9-853A4BB564BC}"/>
              </a:ext>
            </a:extLst>
          </p:cNvPr>
          <p:cNvSpPr>
            <a:spLocks noGrp="1"/>
          </p:cNvSpPr>
          <p:nvPr>
            <p:ph type="title"/>
          </p:nvPr>
        </p:nvSpPr>
        <p:spPr>
          <a:xfrm>
            <a:off x="994410" y="709897"/>
            <a:ext cx="2506672" cy="2890553"/>
          </a:xfrm>
          <a:solidFill>
            <a:schemeClr val="accent6">
              <a:lumMod val="60000"/>
              <a:lumOff val="40000"/>
            </a:schemeClr>
          </a:solidFill>
        </p:spPr>
        <p:txBody>
          <a:bodyPr vert="horz" lIns="91440" tIns="45720" rIns="91440" bIns="45720" rtlCol="0" anchor="ctr">
            <a:normAutofit fontScale="90000"/>
          </a:bodyPr>
          <a:lstStyle/>
          <a:p>
            <a:pPr algn="ctr"/>
            <a:br>
              <a:rPr lang="en-US" sz="3200" b="1" kern="1200" dirty="0">
                <a:latin typeface="+mj-lt"/>
                <a:ea typeface="+mj-ea"/>
                <a:cs typeface="+mj-cs"/>
              </a:rPr>
            </a:br>
            <a:br>
              <a:rPr lang="en-US" sz="3200" b="1" kern="1200" dirty="0">
                <a:latin typeface="+mj-lt"/>
                <a:ea typeface="+mj-ea"/>
                <a:cs typeface="+mj-cs"/>
              </a:rPr>
            </a:br>
            <a:r>
              <a:rPr lang="en-US" sz="3200" b="1" kern="1200" dirty="0">
                <a:latin typeface="+mj-lt"/>
                <a:ea typeface="+mj-ea"/>
                <a:cs typeface="+mj-cs"/>
              </a:rPr>
              <a:t>What does a representative sample of 57,000 DHH children look like?</a:t>
            </a:r>
            <a:br>
              <a:rPr lang="en-US" sz="3200" b="1" kern="1200" dirty="0">
                <a:latin typeface="+mj-lt"/>
                <a:ea typeface="+mj-ea"/>
                <a:cs typeface="+mj-cs"/>
              </a:rPr>
            </a:br>
            <a:r>
              <a:rPr lang="en-US" sz="3200" b="1" kern="1200" dirty="0">
                <a:latin typeface="+mj-lt"/>
                <a:ea typeface="+mj-ea"/>
                <a:cs typeface="+mj-cs"/>
              </a:rPr>
              <a:t> </a:t>
            </a:r>
            <a:br>
              <a:rPr lang="en-US" sz="3200" b="1" kern="1200" dirty="0">
                <a:latin typeface="+mj-lt"/>
                <a:ea typeface="+mj-ea"/>
                <a:cs typeface="+mj-cs"/>
              </a:rPr>
            </a:br>
            <a:endParaRPr lang="en-US" sz="28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DF008646-2618-0A5D-6876-A5438F6D064A}"/>
              </a:ext>
            </a:extLst>
          </p:cNvPr>
          <p:cNvSpPr txBox="1"/>
          <p:nvPr/>
        </p:nvSpPr>
        <p:spPr>
          <a:xfrm>
            <a:off x="9433168" y="1414585"/>
            <a:ext cx="2225431" cy="3539430"/>
          </a:xfrm>
          <a:prstGeom prst="rect">
            <a:avLst/>
          </a:prstGeom>
          <a:solidFill>
            <a:schemeClr val="accent6">
              <a:lumMod val="60000"/>
              <a:lumOff val="40000"/>
            </a:schemeClr>
          </a:solidFill>
        </p:spPr>
        <p:txBody>
          <a:bodyPr wrap="square" rtlCol="0">
            <a:spAutoFit/>
          </a:bodyPr>
          <a:lstStyle/>
          <a:p>
            <a:pPr algn="ctr"/>
            <a:r>
              <a:rPr lang="en-US" sz="2800" b="1" dirty="0"/>
              <a:t>Diverse etiologies, audiological, medical, SES, and home language profiles</a:t>
            </a:r>
          </a:p>
        </p:txBody>
      </p:sp>
    </p:spTree>
    <p:extLst>
      <p:ext uri="{BB962C8B-B14F-4D97-AF65-F5344CB8AC3E}">
        <p14:creationId xmlns:p14="http://schemas.microsoft.com/office/powerpoint/2010/main" val="215730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9CCFAA-64F2-1749-65DE-66E1C0E68FBF}"/>
              </a:ext>
            </a:extLst>
          </p:cNvPr>
          <p:cNvSpPr>
            <a:spLocks noGrp="1"/>
          </p:cNvSpPr>
          <p:nvPr>
            <p:ph type="title"/>
          </p:nvPr>
        </p:nvSpPr>
        <p:spPr>
          <a:xfrm>
            <a:off x="594360" y="800100"/>
            <a:ext cx="11189970" cy="1623059"/>
          </a:xfrm>
        </p:spPr>
        <p:txBody>
          <a:bodyPr>
            <a:normAutofit fontScale="90000"/>
          </a:bodyPr>
          <a:lstStyle/>
          <a:p>
            <a:pPr algn="l"/>
            <a:r>
              <a:rPr lang="en-US" b="1" dirty="0"/>
              <a:t>ASL is a natural language </a:t>
            </a:r>
            <a:r>
              <a:rPr lang="en-US" dirty="0"/>
              <a:t>but only 5 to 10% of CW are DHH are born in a home where ASL is used naturally. </a:t>
            </a:r>
          </a:p>
        </p:txBody>
      </p:sp>
      <p:sp>
        <p:nvSpPr>
          <p:cNvPr id="6" name="Content Placeholder 5">
            <a:extLst>
              <a:ext uri="{FF2B5EF4-FFF2-40B4-BE49-F238E27FC236}">
                <a16:creationId xmlns:a16="http://schemas.microsoft.com/office/drawing/2014/main" id="{334FC380-7516-A2DD-B8C6-CF1BE203AAD6}"/>
              </a:ext>
            </a:extLst>
          </p:cNvPr>
          <p:cNvSpPr>
            <a:spLocks noGrp="1"/>
          </p:cNvSpPr>
          <p:nvPr>
            <p:ph sz="half" idx="2"/>
          </p:nvPr>
        </p:nvSpPr>
        <p:spPr>
          <a:xfrm>
            <a:off x="1026795" y="4996177"/>
            <a:ext cx="1678305" cy="1061723"/>
          </a:xfrm>
        </p:spPr>
        <p:txBody>
          <a:bodyPr/>
          <a:lstStyle/>
          <a:p>
            <a:pPr marL="0" indent="0">
              <a:buNone/>
            </a:pPr>
            <a:r>
              <a:rPr lang="en-US" dirty="0"/>
              <a:t>Used with permission</a:t>
            </a:r>
          </a:p>
        </p:txBody>
      </p:sp>
      <p:sp>
        <p:nvSpPr>
          <p:cNvPr id="3" name="Content Placeholder 2">
            <a:extLst>
              <a:ext uri="{FF2B5EF4-FFF2-40B4-BE49-F238E27FC236}">
                <a16:creationId xmlns:a16="http://schemas.microsoft.com/office/drawing/2014/main" id="{9A9AE2E4-F44C-BB87-C36F-19323FCAD577}"/>
              </a:ext>
            </a:extLst>
          </p:cNvPr>
          <p:cNvSpPr>
            <a:spLocks noGrp="1"/>
          </p:cNvSpPr>
          <p:nvPr>
            <p:ph sz="half" idx="1"/>
          </p:nvPr>
        </p:nvSpPr>
        <p:spPr>
          <a:xfrm>
            <a:off x="3108960" y="2571750"/>
            <a:ext cx="6377940" cy="3310128"/>
          </a:xfrm>
        </p:spPr>
        <p:txBody>
          <a:bodyPr/>
          <a:lstStyle/>
          <a:p>
            <a:endParaRPr lang="en-US" dirty="0"/>
          </a:p>
        </p:txBody>
      </p:sp>
    </p:spTree>
    <p:extLst>
      <p:ext uri="{BB962C8B-B14F-4D97-AF65-F5344CB8AC3E}">
        <p14:creationId xmlns:p14="http://schemas.microsoft.com/office/powerpoint/2010/main" val="783268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F9AE8-3188-0DB5-D03E-3CDB8E3AE0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7A734B-14C2-32C5-1E01-D8A71A883D1A}"/>
              </a:ext>
            </a:extLst>
          </p:cNvPr>
          <p:cNvSpPr txBox="1"/>
          <p:nvPr/>
        </p:nvSpPr>
        <p:spPr>
          <a:xfrm>
            <a:off x="1296690" y="5474791"/>
            <a:ext cx="6378454" cy="646331"/>
          </a:xfrm>
          <a:prstGeom prst="rect">
            <a:avLst/>
          </a:prstGeom>
          <a:noFill/>
        </p:spPr>
        <p:txBody>
          <a:bodyPr wrap="square">
            <a:spAutoFit/>
          </a:bodyPr>
          <a:lstStyle/>
          <a:p>
            <a:r>
              <a:rPr lang="en-US" dirty="0"/>
              <a:t>Used with permission from parents participating in my ASL Language Acquisition Research Lab, Gallaudet University </a:t>
            </a:r>
          </a:p>
        </p:txBody>
      </p:sp>
      <p:sp>
        <p:nvSpPr>
          <p:cNvPr id="2" name="Picture Placeholder 2">
            <a:extLst>
              <a:ext uri="{FF2B5EF4-FFF2-40B4-BE49-F238E27FC236}">
                <a16:creationId xmlns:a16="http://schemas.microsoft.com/office/drawing/2014/main" id="{CA8A6640-9CF7-89F3-C547-BA799C73C6AA}"/>
              </a:ext>
            </a:extLst>
          </p:cNvPr>
          <p:cNvSpPr txBox="1">
            <a:spLocks/>
          </p:cNvSpPr>
          <p:nvPr/>
        </p:nvSpPr>
        <p:spPr>
          <a:xfrm>
            <a:off x="7675144" y="1310946"/>
            <a:ext cx="3543299" cy="38067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vert="horz" lIns="91440" tIns="45720" rIns="91440" bIns="45720" rtlCol="0" anchor="t">
            <a:normAutofit fontScale="850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9pPr>
          </a:lstStyle>
          <a:p>
            <a:r>
              <a:rPr lang="en-US" sz="3600" dirty="0"/>
              <a:t>And only 5 to 10% of parents who use ASL in their homes  acquired </a:t>
            </a:r>
            <a:r>
              <a:rPr lang="en-US" sz="3600" b="1" dirty="0"/>
              <a:t>their ASL naturally.</a:t>
            </a:r>
          </a:p>
          <a:p>
            <a:r>
              <a:rPr lang="en-US" sz="3600" dirty="0"/>
              <a:t>ASL use in the home may not translate to ASL use with an infant.</a:t>
            </a:r>
          </a:p>
          <a:p>
            <a:endParaRPr lang="en-US" sz="3200" b="1" dirty="0"/>
          </a:p>
        </p:txBody>
      </p:sp>
      <p:sp>
        <p:nvSpPr>
          <p:cNvPr id="5" name="Picture Placeholder 4">
            <a:extLst>
              <a:ext uri="{FF2B5EF4-FFF2-40B4-BE49-F238E27FC236}">
                <a16:creationId xmlns:a16="http://schemas.microsoft.com/office/drawing/2014/main" id="{C49BA8EE-D498-6EBF-705C-BFED9C6987D8}"/>
              </a:ext>
            </a:extLst>
          </p:cNvPr>
          <p:cNvSpPr>
            <a:spLocks noGrp="1"/>
          </p:cNvSpPr>
          <p:nvPr>
            <p:ph type="pic" idx="1"/>
          </p:nvPr>
        </p:nvSpPr>
        <p:spPr>
          <a:xfrm>
            <a:off x="1296691" y="736878"/>
            <a:ext cx="5618460" cy="4775200"/>
          </a:xfrm>
        </p:spPr>
        <p:txBody>
          <a:bodyPr/>
          <a:lstStyle/>
          <a:p>
            <a:endParaRPr lang="en-US"/>
          </a:p>
        </p:txBody>
      </p:sp>
    </p:spTree>
    <p:extLst>
      <p:ext uri="{BB962C8B-B14F-4D97-AF65-F5344CB8AC3E}">
        <p14:creationId xmlns:p14="http://schemas.microsoft.com/office/powerpoint/2010/main" val="224359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9ED43-0600-52EB-DD63-765D3C15F937}"/>
              </a:ext>
            </a:extLst>
          </p:cNvPr>
          <p:cNvSpPr>
            <a:spLocks noGrp="1"/>
          </p:cNvSpPr>
          <p:nvPr>
            <p:ph type="title"/>
          </p:nvPr>
        </p:nvSpPr>
        <p:spPr/>
        <p:txBody>
          <a:bodyPr>
            <a:normAutofit/>
          </a:bodyPr>
          <a:lstStyle/>
          <a:p>
            <a:r>
              <a:rPr lang="en-US" sz="4000" dirty="0"/>
              <a:t>Goal 3: ASL Milestones </a:t>
            </a:r>
          </a:p>
        </p:txBody>
      </p:sp>
      <p:sp>
        <p:nvSpPr>
          <p:cNvPr id="3" name="Picture Placeholder 2">
            <a:extLst>
              <a:ext uri="{FF2B5EF4-FFF2-40B4-BE49-F238E27FC236}">
                <a16:creationId xmlns:a16="http://schemas.microsoft.com/office/drawing/2014/main" id="{26AA6345-0787-0D92-F150-1C974C5C2207}"/>
              </a:ext>
            </a:extLst>
          </p:cNvPr>
          <p:cNvSpPr>
            <a:spLocks noGrp="1"/>
          </p:cNvSpPr>
          <p:nvPr>
            <p:ph type="pic" idx="1"/>
          </p:nvPr>
        </p:nvSpPr>
        <p:spPr>
          <a:xfrm>
            <a:off x="8109579" y="1823064"/>
            <a:ext cx="3063347" cy="3928806"/>
          </a:xfrm>
        </p:spPr>
        <p:txBody>
          <a:bodyPr>
            <a:normAutofit fontScale="77500" lnSpcReduction="20000"/>
          </a:bodyPr>
          <a:lstStyle/>
          <a:p>
            <a:pPr marL="514350" indent="-514350" algn="l">
              <a:buAutoNum type="arabicPeriod"/>
            </a:pPr>
            <a:r>
              <a:rPr lang="en-US" sz="3200" dirty="0"/>
              <a:t>Are the milestones supported by empirical evidence?</a:t>
            </a:r>
          </a:p>
          <a:p>
            <a:pPr marL="514350" indent="-514350" algn="l">
              <a:buAutoNum type="arabicPeriod"/>
            </a:pPr>
            <a:r>
              <a:rPr lang="en-US" sz="3200" dirty="0"/>
              <a:t>Do they represent the population for which they are intended?</a:t>
            </a:r>
          </a:p>
          <a:p>
            <a:pPr marL="457200" indent="-457200" algn="l">
              <a:buAutoNum type="arabicPeriod"/>
            </a:pPr>
            <a:r>
              <a:rPr lang="en-US" sz="3200" dirty="0"/>
              <a:t>Are there clear cut-offs for clinical decision-making? </a:t>
            </a:r>
          </a:p>
        </p:txBody>
      </p:sp>
      <p:sp>
        <p:nvSpPr>
          <p:cNvPr id="4" name="Text Placeholder 3">
            <a:extLst>
              <a:ext uri="{FF2B5EF4-FFF2-40B4-BE49-F238E27FC236}">
                <a16:creationId xmlns:a16="http://schemas.microsoft.com/office/drawing/2014/main" id="{A420EBC7-03F7-64EA-5D64-05B039B67210}"/>
              </a:ext>
            </a:extLst>
          </p:cNvPr>
          <p:cNvSpPr>
            <a:spLocks noGrp="1"/>
          </p:cNvSpPr>
          <p:nvPr>
            <p:ph type="body" sz="half" idx="2"/>
          </p:nvPr>
        </p:nvSpPr>
        <p:spPr>
          <a:xfrm>
            <a:off x="1295398" y="3255431"/>
            <a:ext cx="6558117" cy="1371599"/>
          </a:xfrm>
          <a:ln>
            <a:solidFill>
              <a:schemeClr val="tx1"/>
            </a:solidFill>
          </a:ln>
        </p:spPr>
        <p:txBody>
          <a:bodyPr>
            <a:normAutofit/>
          </a:bodyPr>
          <a:lstStyle/>
          <a:p>
            <a:pPr marR="0" lvl="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resources for ASL milestones</a:t>
            </a:r>
          </a:p>
          <a:p>
            <a:pPr marR="0" lvl="0">
              <a:lnSpc>
                <a:spcPct val="107000"/>
              </a:lnSpc>
              <a:spcBef>
                <a:spcPts val="0"/>
              </a:spcBef>
              <a:spcAft>
                <a:spcPts val="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In 0-5-Yr-Olds who are DHH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3275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4F19-068B-B07B-6B30-6AF7462E9368}"/>
              </a:ext>
            </a:extLst>
          </p:cNvPr>
          <p:cNvSpPr>
            <a:spLocks noGrp="1"/>
          </p:cNvSpPr>
          <p:nvPr>
            <p:ph type="title"/>
          </p:nvPr>
        </p:nvSpPr>
        <p:spPr>
          <a:xfrm>
            <a:off x="1295402" y="559222"/>
            <a:ext cx="9601196" cy="1303867"/>
          </a:xfrm>
        </p:spPr>
        <p:txBody>
          <a:bodyPr>
            <a:normAutofit/>
          </a:bodyPr>
          <a:lstStyle/>
          <a:p>
            <a:r>
              <a:rPr lang="en-US" dirty="0"/>
              <a:t>What ASL milestones checklists exist?</a:t>
            </a:r>
          </a:p>
        </p:txBody>
      </p:sp>
      <p:sp>
        <p:nvSpPr>
          <p:cNvPr id="3" name="Content Placeholder 2">
            <a:extLst>
              <a:ext uri="{FF2B5EF4-FFF2-40B4-BE49-F238E27FC236}">
                <a16:creationId xmlns:a16="http://schemas.microsoft.com/office/drawing/2014/main" id="{2E516978-9833-8D31-DAA6-AFFA601AC650}"/>
              </a:ext>
            </a:extLst>
          </p:cNvPr>
          <p:cNvSpPr>
            <a:spLocks noGrp="1"/>
          </p:cNvSpPr>
          <p:nvPr>
            <p:ph idx="1"/>
          </p:nvPr>
        </p:nvSpPr>
        <p:spPr>
          <a:xfrm>
            <a:off x="918210" y="1599161"/>
            <a:ext cx="10355580" cy="4514850"/>
          </a:xfrm>
        </p:spPr>
        <p:txBody>
          <a:bodyPr>
            <a:normAutofit lnSpcReduction="10000"/>
          </a:bodyPr>
          <a:lstStyle/>
          <a:p>
            <a:r>
              <a:rPr lang="en-US" sz="2800" b="1"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American Sign Language Communicative Development Inventory (the ASL-CDI 2.0</a:t>
            </a:r>
            <a:r>
              <a:rPr lang="en-US" sz="2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2800" dirty="0"/>
              <a:t>Originally normed on </a:t>
            </a:r>
            <a:r>
              <a:rPr lang="en-US" sz="2800" b="1" dirty="0"/>
              <a:t>120 deaf children of Deaf parents who use ASL</a:t>
            </a:r>
            <a:r>
              <a:rPr lang="en-US" sz="2800" dirty="0"/>
              <a:t>; 33 children were tested more than once, at different ages; more than half the parents had a college degree</a:t>
            </a:r>
          </a:p>
          <a:p>
            <a:r>
              <a:rPr lang="en-US" sz="2800" dirty="0">
                <a:solidFill>
                  <a:srgbClr val="333333"/>
                </a:solidFill>
                <a:ea typeface="Calibri" panose="020F0502020204030204" pitchFamily="34" charset="0"/>
                <a:cs typeface="Calibri" panose="020F0502020204030204" pitchFamily="34" charset="0"/>
              </a:rPr>
              <a:t>Video scoring </a:t>
            </a:r>
          </a:p>
          <a:p>
            <a:r>
              <a:rPr lang="en-US" sz="2800" dirty="0">
                <a:solidFill>
                  <a:srgbClr val="333333"/>
                </a:solidFill>
                <a:ea typeface="Calibri" panose="020F0502020204030204" pitchFamily="34" charset="0"/>
                <a:cs typeface="Calibri" panose="020F0502020204030204" pitchFamily="34" charset="0"/>
              </a:rPr>
              <a:t>Sample items</a:t>
            </a:r>
          </a:p>
          <a:p>
            <a:endParaRPr lang="en-US" sz="2800" dirty="0">
              <a:solidFill>
                <a:srgbClr val="333333"/>
              </a:solidFill>
              <a:ea typeface="Calibri" panose="020F0502020204030204" pitchFamily="34" charset="0"/>
              <a:cs typeface="Calibri" panose="020F0502020204030204" pitchFamily="34" charset="0"/>
            </a:endParaRPr>
          </a:p>
          <a:p>
            <a:pPr marL="0" indent="0">
              <a:buNone/>
            </a:pPr>
            <a:r>
              <a:rPr lang="en-US" sz="2800" dirty="0">
                <a:solidFill>
                  <a:srgbClr val="333333"/>
                </a:solidFill>
                <a:ea typeface="Calibri" panose="020F0502020204030204" pitchFamily="34" charset="0"/>
                <a:cs typeface="Calibri" panose="020F0502020204030204" pitchFamily="34" charset="0"/>
              </a:rPr>
              <a:t>  					</a:t>
            </a:r>
            <a:r>
              <a:rPr lang="en-US" sz="2800" dirty="0">
                <a:solidFill>
                  <a:srgbClr val="333333"/>
                </a:solidFill>
                <a:ea typeface="Calibri" panose="020F0502020204030204" pitchFamily="34" charset="0"/>
                <a:cs typeface="Calibri" panose="020F0502020204030204" pitchFamily="34" charset="0"/>
                <a:sym typeface="Wingdings" panose="05000000000000000000" pitchFamily="2" charset="2"/>
              </a:rPr>
              <a:t></a:t>
            </a:r>
            <a:r>
              <a:rPr lang="en-US" sz="2800" dirty="0">
                <a:solidFill>
                  <a:srgbClr val="333333"/>
                </a:solidFill>
                <a:ea typeface="Calibri" panose="020F0502020204030204" pitchFamily="34" charset="0"/>
                <a:cs typeface="Calibri" panose="020F0502020204030204" pitchFamily="34" charset="0"/>
              </a:rPr>
              <a:t> </a:t>
            </a:r>
            <a:r>
              <a:rPr lang="en-US" sz="2800" dirty="0">
                <a:solidFill>
                  <a:schemeClr val="tx1"/>
                </a:solidFill>
                <a:hlinkClick r:id="rId2">
                  <a:extLst>
                    <a:ext uri="{A12FA001-AC4F-418D-AE19-62706E023703}">
                      <ahyp:hlinkClr xmlns:ahyp="http://schemas.microsoft.com/office/drawing/2018/hyperlinkcolor" val="tx"/>
                    </a:ext>
                  </a:extLst>
                </a:hlinkClick>
              </a:rPr>
              <a:t>https://www.aslcdi.org/</a:t>
            </a:r>
            <a:endParaRPr lang="en-US" sz="2800" dirty="0">
              <a:solidFill>
                <a:schemeClr val="tx1"/>
              </a:solidFill>
            </a:endParaRP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299760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73E2-2B17-6ECC-EDFD-F7BCC93470D2}"/>
              </a:ext>
            </a:extLst>
          </p:cNvPr>
          <p:cNvSpPr>
            <a:spLocks noGrp="1"/>
          </p:cNvSpPr>
          <p:nvPr>
            <p:ph type="title"/>
          </p:nvPr>
        </p:nvSpPr>
        <p:spPr>
          <a:xfrm>
            <a:off x="742950" y="370005"/>
            <a:ext cx="11075670" cy="4292710"/>
          </a:xfrm>
        </p:spPr>
        <p:txBody>
          <a:bodyPr>
            <a:normAutofit/>
          </a:bodyPr>
          <a:lstStyle/>
          <a:p>
            <a:pPr algn="l"/>
            <a:r>
              <a:rPr lang="en-US" sz="3600" b="0" i="0" dirty="0" err="1">
                <a:solidFill>
                  <a:srgbClr val="1F1F1F"/>
                </a:solidFill>
                <a:effectLst/>
                <a:latin typeface="ElsevierGulliver"/>
              </a:rPr>
              <a:t>Casselli</a:t>
            </a:r>
            <a:r>
              <a:rPr lang="en-US" sz="3600" b="0" i="0" dirty="0">
                <a:solidFill>
                  <a:srgbClr val="1F1F1F"/>
                </a:solidFill>
                <a:effectLst/>
                <a:latin typeface="ElsevierGulliver"/>
              </a:rPr>
              <a:t> et al. (2023) compared ASL:CDI scores of DHH children exposed to ASL before and after 6 </a:t>
            </a:r>
            <a:r>
              <a:rPr lang="en-US" sz="3600" b="0" i="0" dirty="0" err="1">
                <a:solidFill>
                  <a:srgbClr val="1F1F1F"/>
                </a:solidFill>
                <a:effectLst/>
                <a:latin typeface="ElsevierGulliver"/>
              </a:rPr>
              <a:t>mos</a:t>
            </a:r>
            <a:br>
              <a:rPr lang="en-US" sz="3600" b="0" i="0" dirty="0">
                <a:solidFill>
                  <a:srgbClr val="1F1F1F"/>
                </a:solidFill>
                <a:effectLst/>
                <a:latin typeface="ElsevierGulliver"/>
              </a:rPr>
            </a:br>
            <a:br>
              <a:rPr lang="en-US" sz="3600" b="0" i="0" dirty="0">
                <a:solidFill>
                  <a:srgbClr val="1F1F1F"/>
                </a:solidFill>
                <a:effectLst/>
                <a:latin typeface="ElsevierGulliver"/>
              </a:rPr>
            </a:br>
            <a:br>
              <a:rPr lang="en-US" sz="3600" b="0" i="0" dirty="0">
                <a:solidFill>
                  <a:srgbClr val="1F1F1F"/>
                </a:solidFill>
                <a:effectLst/>
                <a:latin typeface="ElsevierGulliver"/>
              </a:rPr>
            </a:br>
            <a:br>
              <a:rPr lang="en-US" sz="3600" b="0" i="0" dirty="0">
                <a:solidFill>
                  <a:srgbClr val="1F1F1F"/>
                </a:solidFill>
                <a:effectLst/>
                <a:latin typeface="ElsevierGulliver"/>
              </a:rPr>
            </a:br>
            <a:br>
              <a:rPr lang="en-US" sz="3600" b="0" i="0" dirty="0">
                <a:solidFill>
                  <a:srgbClr val="1F1F1F"/>
                </a:solidFill>
                <a:effectLst/>
                <a:latin typeface="ElsevierGulliver"/>
              </a:rPr>
            </a:br>
            <a:endParaRPr lang="en-US" sz="3600" b="1" dirty="0"/>
          </a:p>
        </p:txBody>
      </p:sp>
      <p:sp>
        <p:nvSpPr>
          <p:cNvPr id="4" name="Rectangle 1">
            <a:extLst>
              <a:ext uri="{FF2B5EF4-FFF2-40B4-BE49-F238E27FC236}">
                <a16:creationId xmlns:a16="http://schemas.microsoft.com/office/drawing/2014/main" id="{1F6429C1-570C-E177-6B8D-95CC72A4AF0A}"/>
              </a:ext>
            </a:extLst>
          </p:cNvPr>
          <p:cNvSpPr>
            <a:spLocks noGrp="1" noChangeArrowheads="1"/>
          </p:cNvSpPr>
          <p:nvPr>
            <p:ph type="body" idx="1"/>
          </p:nvPr>
        </p:nvSpPr>
        <p:spPr bwMode="auto">
          <a:xfrm>
            <a:off x="947451" y="5267470"/>
            <a:ext cx="10297095" cy="137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3002" rIns="0" bIns="7300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1F1F1F"/>
                </a:solidFill>
                <a:effectLst/>
                <a:latin typeface="ElsevierGulliver"/>
              </a:rPr>
              <a:t>Casselli</a:t>
            </a:r>
            <a:r>
              <a:rPr kumimoji="0" lang="en-US" altLang="en-US" sz="2000" b="0" i="0" u="none" strike="noStrike" cap="none" normalizeH="0" baseline="0" dirty="0">
                <a:ln>
                  <a:noFill/>
                </a:ln>
                <a:solidFill>
                  <a:srgbClr val="1F1F1F"/>
                </a:solidFill>
                <a:effectLst/>
                <a:latin typeface="ElsevierGulliver"/>
              </a:rPr>
              <a:t>, N</a:t>
            </a:r>
            <a:r>
              <a:rPr lang="en-US" altLang="en-US" sz="2000" dirty="0">
                <a:solidFill>
                  <a:srgbClr val="1F1F1F"/>
                </a:solidFill>
                <a:latin typeface="ElsevierGulliver"/>
              </a:rPr>
              <a:t>., </a:t>
            </a:r>
            <a:r>
              <a:rPr lang="en-US" altLang="en-US" sz="2000" dirty="0" err="1">
                <a:solidFill>
                  <a:srgbClr val="1F1F1F"/>
                </a:solidFill>
                <a:latin typeface="ElsevierGulliver"/>
              </a:rPr>
              <a:t>Pyers</a:t>
            </a:r>
            <a:r>
              <a:rPr lang="en-US" altLang="en-US" sz="2000" dirty="0">
                <a:solidFill>
                  <a:srgbClr val="1F1F1F"/>
                </a:solidFill>
                <a:latin typeface="ElsevierGulliver"/>
              </a:rPr>
              <a:t>, J., &amp;</a:t>
            </a:r>
            <a:r>
              <a:rPr kumimoji="0" lang="en-US" altLang="en-US" sz="2000" b="0" i="0" u="none" strike="noStrike" cap="none" normalizeH="0" baseline="0" dirty="0">
                <a:ln>
                  <a:noFill/>
                </a:ln>
                <a:solidFill>
                  <a:srgbClr val="1F1F1F"/>
                </a:solidFill>
                <a:effectLst/>
                <a:latin typeface="ElsevierGulliver"/>
              </a:rPr>
              <a:t> Lieberman,</a:t>
            </a:r>
            <a:r>
              <a:rPr kumimoji="0" lang="en-US" altLang="en-US" sz="2000" b="0" i="0" u="none" strike="noStrike" cap="none" normalizeH="0" dirty="0">
                <a:ln>
                  <a:noFill/>
                </a:ln>
                <a:solidFill>
                  <a:srgbClr val="1F1F1F"/>
                </a:solidFill>
                <a:effectLst/>
                <a:latin typeface="ElsevierGulliver"/>
              </a:rPr>
              <a:t> A. (2023).  </a:t>
            </a:r>
            <a:r>
              <a:rPr kumimoji="0" lang="en-US" altLang="en-US" sz="2000" b="0" i="0" u="none" strike="noStrike" cap="none" normalizeH="0" baseline="0" dirty="0">
                <a:ln>
                  <a:noFill/>
                </a:ln>
                <a:solidFill>
                  <a:srgbClr val="1F1F1F"/>
                </a:solidFill>
                <a:effectLst/>
                <a:latin typeface="ElsevierGulliver"/>
              </a:rPr>
              <a:t>Deaf children of hearing </a:t>
            </a:r>
            <a:r>
              <a:rPr lang="en-US" altLang="en-US" sz="2000" dirty="0">
                <a:solidFill>
                  <a:srgbClr val="1F1F1F"/>
                </a:solidFill>
                <a:latin typeface="ElsevierGulliver"/>
              </a:rPr>
              <a:t>p</a:t>
            </a:r>
            <a:r>
              <a:rPr kumimoji="0" lang="en-US" altLang="en-US" sz="2000" b="0" i="0" u="none" strike="noStrike" cap="none" normalizeH="0" baseline="0" dirty="0">
                <a:ln>
                  <a:noFill/>
                </a:ln>
                <a:solidFill>
                  <a:srgbClr val="1F1F1F"/>
                </a:solidFill>
                <a:effectLst/>
                <a:latin typeface="ElsevierGulliver"/>
              </a:rPr>
              <a:t>arents </a:t>
            </a:r>
            <a:r>
              <a:rPr lang="en-US" altLang="en-US" sz="2000" dirty="0">
                <a:solidFill>
                  <a:srgbClr val="1F1F1F"/>
                </a:solidFill>
                <a:latin typeface="ElsevierGulliver"/>
              </a:rPr>
              <a:t>h</a:t>
            </a:r>
            <a:r>
              <a:rPr kumimoji="0" lang="en-US" altLang="en-US" sz="2000" b="0" i="0" u="none" strike="noStrike" cap="none" normalizeH="0" baseline="0" dirty="0">
                <a:ln>
                  <a:noFill/>
                </a:ln>
                <a:solidFill>
                  <a:srgbClr val="1F1F1F"/>
                </a:solidFill>
                <a:effectLst/>
                <a:latin typeface="ElsevierGulliver"/>
              </a:rPr>
              <a:t>ave age-level</a:t>
            </a:r>
            <a:endParaRPr lang="en-US" altLang="en-US" sz="2000" dirty="0">
              <a:solidFill>
                <a:srgbClr val="1F1F1F"/>
              </a:solidFill>
              <a:latin typeface="ElsevierGullive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F1F1F"/>
                </a:solidFill>
                <a:effectLst/>
                <a:latin typeface="ElsevierGulliver"/>
              </a:rPr>
              <a:t> vocabulary </a:t>
            </a:r>
            <a:r>
              <a:rPr lang="en-US" altLang="en-US" sz="2000" dirty="0">
                <a:solidFill>
                  <a:srgbClr val="1F1F1F"/>
                </a:solidFill>
                <a:latin typeface="ElsevierGulliver"/>
              </a:rPr>
              <a:t>g</a:t>
            </a:r>
            <a:r>
              <a:rPr kumimoji="0" lang="en-US" altLang="en-US" sz="2000" b="0" i="0" u="none" strike="noStrike" cap="none" normalizeH="0" baseline="0" dirty="0">
                <a:ln>
                  <a:noFill/>
                </a:ln>
                <a:solidFill>
                  <a:srgbClr val="1F1F1F"/>
                </a:solidFill>
                <a:effectLst/>
                <a:latin typeface="ElsevierGulliver"/>
              </a:rPr>
              <a:t>rowth </a:t>
            </a:r>
            <a:r>
              <a:rPr lang="en-US" altLang="en-US" sz="2000" dirty="0">
                <a:solidFill>
                  <a:srgbClr val="1F1F1F"/>
                </a:solidFill>
                <a:latin typeface="ElsevierGulliver"/>
              </a:rPr>
              <a:t>w</a:t>
            </a:r>
            <a:r>
              <a:rPr kumimoji="0" lang="en-US" altLang="en-US" sz="2000" b="0" i="0" u="none" strike="noStrike" cap="none" normalizeH="0" baseline="0" dirty="0">
                <a:ln>
                  <a:noFill/>
                </a:ln>
                <a:solidFill>
                  <a:srgbClr val="1F1F1F"/>
                </a:solidFill>
                <a:effectLst/>
                <a:latin typeface="ElsevierGulliver"/>
              </a:rPr>
              <a:t>hen </a:t>
            </a:r>
            <a:r>
              <a:rPr lang="en-US" altLang="en-US" sz="2000" dirty="0">
                <a:solidFill>
                  <a:srgbClr val="1F1F1F"/>
                </a:solidFill>
                <a:latin typeface="ElsevierGulliver"/>
              </a:rPr>
              <a:t>e</a:t>
            </a:r>
            <a:r>
              <a:rPr kumimoji="0" lang="en-US" altLang="en-US" sz="2000" b="0" i="0" u="none" strike="noStrike" cap="none" normalizeH="0" baseline="0" dirty="0">
                <a:ln>
                  <a:noFill/>
                </a:ln>
                <a:solidFill>
                  <a:srgbClr val="1F1F1F"/>
                </a:solidFill>
                <a:effectLst/>
                <a:latin typeface="ElsevierGulliver"/>
              </a:rPr>
              <a:t>xposed to American Sign Language by 6 </a:t>
            </a:r>
            <a:r>
              <a:rPr lang="en-US" altLang="en-US" sz="2000" dirty="0">
                <a:solidFill>
                  <a:srgbClr val="1F1F1F"/>
                </a:solidFill>
                <a:latin typeface="ElsevierGulliver"/>
              </a:rPr>
              <a:t>mo</a:t>
            </a:r>
            <a:r>
              <a:rPr kumimoji="0" lang="en-US" altLang="en-US" sz="2000" b="0" i="0" u="none" strike="noStrike" cap="none" normalizeH="0" baseline="0" dirty="0">
                <a:ln>
                  <a:noFill/>
                </a:ln>
                <a:solidFill>
                  <a:srgbClr val="1F1F1F"/>
                </a:solidFill>
                <a:effectLst/>
                <a:latin typeface="ElsevierGulliver"/>
              </a:rPr>
              <a:t>nths of age. </a:t>
            </a:r>
            <a:r>
              <a:rPr kumimoji="0" lang="en-US" altLang="en-US" sz="2000" b="0" i="1" u="none" strike="noStrike" cap="none" normalizeH="0" baseline="0" dirty="0">
                <a:ln>
                  <a:noFill/>
                </a:ln>
                <a:solidFill>
                  <a:srgbClr val="1F1F1F"/>
                </a:solidFill>
                <a:effectLst/>
                <a:latin typeface="ElsevierGulliver"/>
              </a:rPr>
              <a:t>The Journal</a:t>
            </a:r>
            <a:r>
              <a:rPr kumimoji="0" lang="en-US" altLang="en-US" sz="2000" b="0" i="1" u="none" strike="noStrike" cap="none" normalizeH="0" dirty="0">
                <a:ln>
                  <a:noFill/>
                </a:ln>
                <a:solidFill>
                  <a:srgbClr val="1F1F1F"/>
                </a:solidFill>
                <a:effectLst/>
                <a:latin typeface="ElsevierGulliver"/>
              </a:rPr>
              <a:t> of Pediatrics </a:t>
            </a:r>
            <a:r>
              <a:rPr lang="en-US" altLang="en-US" sz="2000" baseline="0" dirty="0">
                <a:latin typeface="ElsevierGulliver"/>
              </a:rPr>
              <a:t>232:</a:t>
            </a:r>
            <a:r>
              <a:rPr lang="en-US" altLang="en-US" sz="2000" dirty="0">
                <a:latin typeface="ElsevierGulliver"/>
              </a:rPr>
              <a:t> 229-236. </a:t>
            </a:r>
            <a:r>
              <a:rPr lang="en-US" altLang="en-US" sz="2000" dirty="0">
                <a:latin typeface="ElsevierGulliver"/>
                <a:hlinkClick r:id="rId3">
                  <a:extLst>
                    <a:ext uri="{A12FA001-AC4F-418D-AE19-62706E023703}">
                      <ahyp:hlinkClr xmlns:ahyp="http://schemas.microsoft.com/office/drawing/2018/hyperlinkcolor" val="tx"/>
                    </a:ext>
                  </a:extLst>
                </a:hlinkClick>
              </a:rPr>
              <a:t>https://doi.org/10.1016/j.jpeds.2021.01.029</a:t>
            </a:r>
            <a:endParaRPr lang="en-US" altLang="en-US" sz="2000" dirty="0">
              <a:latin typeface="ElsevierGulliver"/>
            </a:endParaRPr>
          </a:p>
          <a:p>
            <a:pPr lvl="0" algn="l" defTabSz="914400">
              <a:buClrTx/>
              <a:buSzTx/>
            </a:pPr>
            <a:endParaRPr kumimoji="0" lang="en-US" altLang="en-US" sz="2000" b="0" i="0" u="none" strike="noStrike" cap="none" normalizeH="0" baseline="0" dirty="0">
              <a:ln>
                <a:noFill/>
              </a:ln>
              <a:solidFill>
                <a:srgbClr val="1F1F1F"/>
              </a:solidFill>
              <a:effectLst/>
              <a:latin typeface="ElsevierGulliver"/>
            </a:endParaRPr>
          </a:p>
        </p:txBody>
      </p:sp>
      <p:sp>
        <p:nvSpPr>
          <p:cNvPr id="3" name="TextBox 2">
            <a:extLst>
              <a:ext uri="{FF2B5EF4-FFF2-40B4-BE49-F238E27FC236}">
                <a16:creationId xmlns:a16="http://schemas.microsoft.com/office/drawing/2014/main" id="{73116FC6-8BAB-B595-C185-FE2261C2742F}"/>
              </a:ext>
            </a:extLst>
          </p:cNvPr>
          <p:cNvSpPr txBox="1"/>
          <p:nvPr/>
        </p:nvSpPr>
        <p:spPr>
          <a:xfrm>
            <a:off x="3508602" y="4662715"/>
            <a:ext cx="4923335" cy="584775"/>
          </a:xfrm>
          <a:prstGeom prst="rect">
            <a:avLst/>
          </a:prstGeom>
          <a:noFill/>
          <a:ln>
            <a:solidFill>
              <a:schemeClr val="tx1"/>
            </a:solidFill>
          </a:ln>
        </p:spPr>
        <p:txBody>
          <a:bodyPr wrap="none" rtlCol="0">
            <a:spAutoFit/>
          </a:bodyPr>
          <a:lstStyle/>
          <a:p>
            <a:r>
              <a:rPr lang="en-US" sz="3200" b="1" dirty="0"/>
              <a:t>Population Representation </a:t>
            </a:r>
          </a:p>
        </p:txBody>
      </p:sp>
    </p:spTree>
    <p:extLst>
      <p:ext uri="{BB962C8B-B14F-4D97-AF65-F5344CB8AC3E}">
        <p14:creationId xmlns:p14="http://schemas.microsoft.com/office/powerpoint/2010/main" val="796837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CB27-1B74-47B1-7A61-F93828A22F0F}"/>
              </a:ext>
            </a:extLst>
          </p:cNvPr>
          <p:cNvSpPr>
            <a:spLocks noGrp="1"/>
          </p:cNvSpPr>
          <p:nvPr>
            <p:ph type="title"/>
          </p:nvPr>
        </p:nvSpPr>
        <p:spPr>
          <a:xfrm>
            <a:off x="845819" y="7726680"/>
            <a:ext cx="10719435" cy="271850"/>
          </a:xfrm>
        </p:spPr>
        <p:txBody>
          <a:bodyPr>
            <a:normAutofit fontScale="90000"/>
          </a:bodyPr>
          <a:lstStyle/>
          <a:p>
            <a:pPr algn="l"/>
            <a:r>
              <a:rPr lang="en-US" dirty="0"/>
              <a:t>Most children (55 of the 69 exposed to ASL before 6 months; 15 of 19 exposed to ASL after 6 </a:t>
            </a:r>
            <a:r>
              <a:rPr lang="en-US" dirty="0" err="1"/>
              <a:t>mos</a:t>
            </a:r>
            <a:r>
              <a:rPr lang="en-US" dirty="0"/>
              <a:t> of age) </a:t>
            </a:r>
            <a:br>
              <a:rPr lang="en-US" dirty="0"/>
            </a:br>
            <a:r>
              <a:rPr lang="en-US" dirty="0"/>
              <a:t>Results:</a:t>
            </a:r>
            <a:br>
              <a:rPr lang="en-US" dirty="0"/>
            </a:br>
            <a:br>
              <a:rPr lang="en-US" dirty="0"/>
            </a:br>
            <a:br>
              <a:rPr lang="en-US" dirty="0"/>
            </a:br>
            <a:br>
              <a:rPr lang="en-US" dirty="0"/>
            </a:br>
            <a:br>
              <a:rPr lang="en-US" dirty="0"/>
            </a:br>
            <a:br>
              <a:rPr lang="en-US" dirty="0"/>
            </a:br>
            <a:r>
              <a:rPr lang="en-US" dirty="0"/>
              <a:t> </a:t>
            </a:r>
          </a:p>
        </p:txBody>
      </p:sp>
      <p:sp>
        <p:nvSpPr>
          <p:cNvPr id="4" name="TextBox 3">
            <a:extLst>
              <a:ext uri="{FF2B5EF4-FFF2-40B4-BE49-F238E27FC236}">
                <a16:creationId xmlns:a16="http://schemas.microsoft.com/office/drawing/2014/main" id="{03CAF6CB-A12B-AD9C-25CF-0AC9E411E102}"/>
              </a:ext>
            </a:extLst>
          </p:cNvPr>
          <p:cNvSpPr txBox="1"/>
          <p:nvPr/>
        </p:nvSpPr>
        <p:spPr>
          <a:xfrm>
            <a:off x="3966210" y="585013"/>
            <a:ext cx="5966460" cy="707886"/>
          </a:xfrm>
          <a:prstGeom prst="rect">
            <a:avLst/>
          </a:prstGeom>
          <a:noFill/>
        </p:spPr>
        <p:txBody>
          <a:bodyPr wrap="square" rtlCol="0">
            <a:spAutoFit/>
          </a:bodyPr>
          <a:lstStyle/>
          <a:p>
            <a:r>
              <a:rPr lang="en-US" sz="4000" b="1" dirty="0"/>
              <a:t>Empirical Evidence </a:t>
            </a:r>
          </a:p>
        </p:txBody>
      </p:sp>
    </p:spTree>
    <p:extLst>
      <p:ext uri="{BB962C8B-B14F-4D97-AF65-F5344CB8AC3E}">
        <p14:creationId xmlns:p14="http://schemas.microsoft.com/office/powerpoint/2010/main" val="230441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615C-6D61-EF48-8C02-822CAD118D8B}"/>
              </a:ext>
            </a:extLst>
          </p:cNvPr>
          <p:cNvSpPr>
            <a:spLocks noGrp="1"/>
          </p:cNvSpPr>
          <p:nvPr>
            <p:ph type="title"/>
          </p:nvPr>
        </p:nvSpPr>
        <p:spPr>
          <a:xfrm>
            <a:off x="1298452" y="550790"/>
            <a:ext cx="9601196" cy="1303867"/>
          </a:xfrm>
        </p:spPr>
        <p:txBody>
          <a:bodyPr>
            <a:normAutofit fontScale="90000"/>
          </a:bodyPr>
          <a:lstStyle/>
          <a:p>
            <a:pPr algn="l"/>
            <a:r>
              <a:rPr lang="en-US" dirty="0"/>
              <a:t>							</a:t>
            </a:r>
            <a:r>
              <a:rPr lang="en-US" b="1" dirty="0"/>
              <a:t>Disclosures</a:t>
            </a:r>
            <a:br>
              <a:rPr lang="en-US" dirty="0"/>
            </a:br>
            <a:r>
              <a:rPr lang="en-US" sz="3600" b="1" dirty="0"/>
              <a:t>Financial:</a:t>
            </a:r>
          </a:p>
        </p:txBody>
      </p:sp>
      <p:sp>
        <p:nvSpPr>
          <p:cNvPr id="4" name="Content Placeholder 3">
            <a:extLst>
              <a:ext uri="{FF2B5EF4-FFF2-40B4-BE49-F238E27FC236}">
                <a16:creationId xmlns:a16="http://schemas.microsoft.com/office/drawing/2014/main" id="{88880B94-2A7A-B192-C4ED-C1804B027B3E}"/>
              </a:ext>
            </a:extLst>
          </p:cNvPr>
          <p:cNvSpPr>
            <a:spLocks noGrp="1"/>
          </p:cNvSpPr>
          <p:nvPr>
            <p:ph sz="half" idx="1"/>
          </p:nvPr>
        </p:nvSpPr>
        <p:spPr>
          <a:xfrm>
            <a:off x="1034837" y="1689900"/>
            <a:ext cx="6356799" cy="5305260"/>
          </a:xfrm>
        </p:spPr>
        <p:txBody>
          <a:bodyPr>
            <a:normAutofit fontScale="55000" lnSpcReduction="20000"/>
          </a:bodyPr>
          <a:lstStyle/>
          <a:p>
            <a:r>
              <a:rPr lang="en-US" sz="5100" dirty="0"/>
              <a:t>I received no financial support for presenting this session.</a:t>
            </a:r>
          </a:p>
          <a:p>
            <a:r>
              <a:rPr lang="en-US" sz="5100" dirty="0"/>
              <a:t>My early research on sign language acquisition was supported in part by Gallaudet University’s Cochlear Implant Program at 2003-2009).</a:t>
            </a:r>
          </a:p>
          <a:p>
            <a:r>
              <a:rPr lang="en-US" sz="5100" dirty="0"/>
              <a:t>Current literature research was supported in part by Virginia’s DOE (2022-24) as a consultant on </a:t>
            </a:r>
            <a:r>
              <a:rPr lang="en-US" sz="5100" i="1" dirty="0">
                <a:effectLst/>
                <a:latin typeface="Times New Roman" panose="02020603050405020304" pitchFamily="18" charset="0"/>
                <a:ea typeface="Calibri" panose="020F0502020204030204" pitchFamily="34" charset="0"/>
                <a:cs typeface="Times New Roman" panose="02020603050405020304" pitchFamily="18" charset="0"/>
              </a:rPr>
              <a:t>Virginia’s Supplemental Early Language and Literacy Resources for Deaf and Hard of Hearing Children 0 to 5 (SELLR-DHH) Project</a:t>
            </a:r>
            <a:endParaRPr lang="en-US" sz="51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702A823B-CBF9-1E4F-73B6-DF4C45273886}"/>
              </a:ext>
            </a:extLst>
          </p:cNvPr>
          <p:cNvSpPr>
            <a:spLocks noGrp="1"/>
          </p:cNvSpPr>
          <p:nvPr>
            <p:ph sz="half" idx="2"/>
          </p:nvPr>
        </p:nvSpPr>
        <p:spPr>
          <a:xfrm>
            <a:off x="7563086" y="1863010"/>
            <a:ext cx="3900466" cy="4444200"/>
          </a:xfrm>
        </p:spPr>
        <p:txBody>
          <a:bodyPr>
            <a:noAutofit/>
          </a:bodyPr>
          <a:lstStyle/>
          <a:p>
            <a:endParaRPr lang="en-US" dirty="0"/>
          </a:p>
          <a:p>
            <a:r>
              <a:rPr lang="en-US" dirty="0"/>
              <a:t>I have more than 50 professional years invested in language acquisition in DHH children.</a:t>
            </a:r>
          </a:p>
          <a:p>
            <a:r>
              <a:rPr lang="en-US" dirty="0"/>
              <a:t>I served as a recent panelist in discussing ASL acquisition (February 23, 2024) with other researchers. </a:t>
            </a:r>
          </a:p>
        </p:txBody>
      </p:sp>
      <p:sp>
        <p:nvSpPr>
          <p:cNvPr id="6" name="TextBox 5">
            <a:extLst>
              <a:ext uri="{FF2B5EF4-FFF2-40B4-BE49-F238E27FC236}">
                <a16:creationId xmlns:a16="http://schemas.microsoft.com/office/drawing/2014/main" id="{A4EF4DC3-EC03-C4E6-C5C3-88D5D714CBB0}"/>
              </a:ext>
            </a:extLst>
          </p:cNvPr>
          <p:cNvSpPr txBox="1"/>
          <p:nvPr/>
        </p:nvSpPr>
        <p:spPr>
          <a:xfrm>
            <a:off x="7391637" y="1183395"/>
            <a:ext cx="3031524" cy="584775"/>
          </a:xfrm>
          <a:prstGeom prst="rect">
            <a:avLst/>
          </a:prstGeom>
          <a:noFill/>
        </p:spPr>
        <p:txBody>
          <a:bodyPr wrap="square" rtlCol="0">
            <a:spAutoFit/>
          </a:bodyPr>
          <a:lstStyle/>
          <a:p>
            <a:pPr marL="0" indent="0" algn="ctr">
              <a:buNone/>
            </a:pPr>
            <a:r>
              <a:rPr lang="en-US" sz="3200" b="1" dirty="0"/>
              <a:t>Nonfinancial</a:t>
            </a:r>
          </a:p>
        </p:txBody>
      </p:sp>
    </p:spTree>
    <p:extLst>
      <p:ext uri="{BB962C8B-B14F-4D97-AF65-F5344CB8AC3E}">
        <p14:creationId xmlns:p14="http://schemas.microsoft.com/office/powerpoint/2010/main" val="3336821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7ACB-13B4-2ED2-71B2-CB92A0A9E065}"/>
              </a:ext>
            </a:extLst>
          </p:cNvPr>
          <p:cNvSpPr>
            <a:spLocks noGrp="1"/>
          </p:cNvSpPr>
          <p:nvPr>
            <p:ph type="title"/>
          </p:nvPr>
        </p:nvSpPr>
        <p:spPr>
          <a:xfrm>
            <a:off x="771290" y="1929384"/>
            <a:ext cx="10961370" cy="3945834"/>
          </a:xfrm>
        </p:spPr>
        <p:txBody>
          <a:bodyPr>
            <a:normAutofit fontScale="90000"/>
          </a:bodyPr>
          <a:lstStyle/>
          <a:p>
            <a:br>
              <a:rPr lang="en-US" dirty="0"/>
            </a:br>
            <a:br>
              <a:rPr lang="en-US" dirty="0"/>
            </a:br>
            <a:br>
              <a:rPr lang="en-US" dirty="0"/>
            </a:br>
            <a:r>
              <a:rPr lang="en-US" b="1" dirty="0"/>
              <a:t>Visual Communication and Sign Language Checklist (Simms, Baker, &amp; Clark, 2013)</a:t>
            </a:r>
            <a:br>
              <a:rPr lang="en-US" b="1" dirty="0"/>
            </a:br>
            <a:r>
              <a:rPr lang="en-US" sz="3100" dirty="0">
                <a:solidFill>
                  <a:schemeClr val="tx1"/>
                </a:solidFill>
                <a:hlinkClick r:id="rId2">
                  <a:extLst>
                    <a:ext uri="{A12FA001-AC4F-418D-AE19-62706E023703}">
                      <ahyp:hlinkClr xmlns:ahyp="http://schemas.microsoft.com/office/drawing/2018/hyperlinkcolor" val="tx"/>
                    </a:ext>
                  </a:extLst>
                </a:hlinkClick>
              </a:rPr>
              <a:t>https://vl2.gallaudet.edu/visual-communication-and-sign-language</a:t>
            </a:r>
            <a:br>
              <a:rPr lang="en-US" dirty="0"/>
            </a:br>
            <a:br>
              <a:rPr lang="en-US" dirty="0"/>
            </a:br>
            <a:r>
              <a:rPr lang="en-US" sz="3600" dirty="0">
                <a:latin typeface="+mn-lt"/>
              </a:rPr>
              <a:t>an </a:t>
            </a:r>
            <a:r>
              <a:rPr lang="en-US" sz="3600" b="0" i="0" dirty="0">
                <a:solidFill>
                  <a:srgbClr val="212529"/>
                </a:solidFill>
                <a:effectLst/>
                <a:latin typeface="+mn-lt"/>
              </a:rPr>
              <a:t>observational tool used to document language in natural environments; no specialized materials or prompts required</a:t>
            </a:r>
            <a:br>
              <a:rPr lang="en-US" sz="3600" b="0" i="0" dirty="0">
                <a:solidFill>
                  <a:srgbClr val="212529"/>
                </a:solidFill>
                <a:effectLst/>
                <a:latin typeface="+mn-lt"/>
              </a:rPr>
            </a:br>
            <a:r>
              <a:rPr lang="en-US" sz="3600" b="0" i="0" dirty="0">
                <a:solidFill>
                  <a:srgbClr val="212529"/>
                </a:solidFill>
                <a:effectLst/>
                <a:latin typeface="+mn-lt"/>
              </a:rPr>
              <a:t>but users must be fluent in sign language </a:t>
            </a:r>
            <a:br>
              <a:rPr lang="en-US" dirty="0"/>
            </a:br>
            <a:br>
              <a:rPr lang="en-US" dirty="0"/>
            </a:br>
            <a:endParaRPr lang="en-US" dirty="0"/>
          </a:p>
        </p:txBody>
      </p:sp>
      <p:sp>
        <p:nvSpPr>
          <p:cNvPr id="3" name="Text Placeholder 2">
            <a:extLst>
              <a:ext uri="{FF2B5EF4-FFF2-40B4-BE49-F238E27FC236}">
                <a16:creationId xmlns:a16="http://schemas.microsoft.com/office/drawing/2014/main" id="{434A7C5A-B903-DD60-7FBF-C4B4C9882E79}"/>
              </a:ext>
            </a:extLst>
          </p:cNvPr>
          <p:cNvSpPr>
            <a:spLocks noGrp="1"/>
          </p:cNvSpPr>
          <p:nvPr>
            <p:ph type="body" idx="1"/>
          </p:nvPr>
        </p:nvSpPr>
        <p:spPr>
          <a:xfrm>
            <a:off x="771290" y="4928616"/>
            <a:ext cx="10649419" cy="1154827"/>
          </a:xfrm>
        </p:spPr>
        <p:txBody>
          <a:bodyPr>
            <a:noAutofit/>
          </a:bodyPr>
          <a:lstStyle/>
          <a:p>
            <a:pPr algn="l"/>
            <a:r>
              <a:rPr lang="en-US" sz="1800" b="0" i="0" dirty="0">
                <a:effectLst/>
                <a:latin typeface="Times New Roman" panose="02020603050405020304" pitchFamily="18" charset="0"/>
              </a:rPr>
              <a:t>Hernandez, B., Allen, T., &amp; </a:t>
            </a:r>
            <a:r>
              <a:rPr lang="en-US" sz="1800" b="0" i="0" dirty="0" err="1">
                <a:effectLst/>
                <a:latin typeface="Times New Roman" panose="02020603050405020304" pitchFamily="18" charset="0"/>
              </a:rPr>
              <a:t>Morere</a:t>
            </a:r>
            <a:r>
              <a:rPr lang="en-US" sz="1800" b="0" i="0" dirty="0">
                <a:effectLst/>
                <a:latin typeface="Times New Roman" panose="02020603050405020304" pitchFamily="18" charset="0"/>
              </a:rPr>
              <a:t>, D. (2023). ASL </a:t>
            </a:r>
            <a:r>
              <a:rPr lang="en-US" sz="1800" dirty="0">
                <a:latin typeface="Times New Roman" panose="02020603050405020304" pitchFamily="18" charset="0"/>
              </a:rPr>
              <a:t>d</a:t>
            </a:r>
            <a:r>
              <a:rPr lang="en-US" sz="1800" b="0" i="0" dirty="0">
                <a:effectLst/>
                <a:latin typeface="Times New Roman" panose="02020603050405020304" pitchFamily="18" charset="0"/>
              </a:rPr>
              <a:t>evelopmental </a:t>
            </a:r>
            <a:r>
              <a:rPr lang="en-US" sz="1800" dirty="0">
                <a:latin typeface="Times New Roman" panose="02020603050405020304" pitchFamily="18" charset="0"/>
              </a:rPr>
              <a:t>t</a:t>
            </a:r>
            <a:r>
              <a:rPr lang="en-US" sz="1800" b="0" i="0" dirty="0">
                <a:effectLst/>
                <a:latin typeface="Times New Roman" panose="02020603050405020304" pitchFamily="18" charset="0"/>
              </a:rPr>
              <a:t>rends among </a:t>
            </a:r>
            <a:r>
              <a:rPr lang="en-US" sz="1800" dirty="0">
                <a:latin typeface="Times New Roman" panose="02020603050405020304" pitchFamily="18" charset="0"/>
              </a:rPr>
              <a:t>d</a:t>
            </a:r>
            <a:r>
              <a:rPr lang="en-US" sz="1800" b="0" i="0" dirty="0">
                <a:effectLst/>
                <a:latin typeface="Times New Roman" panose="02020603050405020304" pitchFamily="18" charset="0"/>
              </a:rPr>
              <a:t>eaf children, ages birth to </a:t>
            </a:r>
            <a:r>
              <a:rPr lang="en-US" sz="1800" dirty="0">
                <a:latin typeface="Times New Roman" panose="02020603050405020304" pitchFamily="18" charset="0"/>
              </a:rPr>
              <a:t>fi</a:t>
            </a:r>
            <a:r>
              <a:rPr lang="en-US" sz="1800" b="0" i="0" dirty="0">
                <a:effectLst/>
                <a:latin typeface="Times New Roman" panose="02020603050405020304" pitchFamily="18" charset="0"/>
              </a:rPr>
              <a:t>ve. </a:t>
            </a:r>
            <a:r>
              <a:rPr lang="en-US" sz="1800" b="0" i="1" dirty="0">
                <a:effectLst/>
                <a:latin typeface="Times New Roman" panose="02020603050405020304" pitchFamily="18" charset="0"/>
              </a:rPr>
              <a:t>Journal of Deaf Studies and Deaf Education, 28</a:t>
            </a:r>
            <a:r>
              <a:rPr lang="en-US" sz="1800" b="0" i="0" dirty="0">
                <a:effectLst/>
                <a:latin typeface="Times New Roman" panose="02020603050405020304" pitchFamily="18" charset="0"/>
              </a:rPr>
              <a:t>, 7–20. </a:t>
            </a:r>
            <a:r>
              <a:rPr lang="en-US" sz="1800" b="1" i="0" dirty="0">
                <a:effectLst/>
                <a:latin typeface="Times New Roman" panose="02020603050405020304" pitchFamily="18" charset="0"/>
                <a:hlinkClick r:id="rId3">
                  <a:extLst>
                    <a:ext uri="{A12FA001-AC4F-418D-AE19-62706E023703}">
                      <ahyp:hlinkClr xmlns:ahyp="http://schemas.microsoft.com/office/drawing/2018/hyperlinkcolor" val="tx"/>
                    </a:ext>
                  </a:extLst>
                </a:hlinkClick>
              </a:rPr>
              <a:t>https://doi.org/10.1093/deafed/enac036</a:t>
            </a:r>
            <a:endParaRPr lang="en-US" sz="1800" b="1" i="0" dirty="0">
              <a:effectLst/>
              <a:latin typeface="Times New Roman" panose="02020603050405020304" pitchFamily="18" charset="0"/>
            </a:endParaRPr>
          </a:p>
          <a:p>
            <a:pPr algn="l"/>
            <a:br>
              <a:rPr lang="en-US" sz="1800" b="0" i="0" dirty="0">
                <a:effectLst/>
                <a:latin typeface="Segoe UI" panose="020B0502040204020203" pitchFamily="34" charset="0"/>
              </a:rPr>
            </a:br>
            <a:br>
              <a:rPr lang="en-US" sz="1800" b="0" i="0" dirty="0">
                <a:effectLst/>
                <a:latin typeface="Segoe UI" panose="020B0502040204020203" pitchFamily="34" charset="0"/>
              </a:rPr>
            </a:br>
            <a:br>
              <a:rPr lang="en-US" sz="1800" b="0" i="0" dirty="0">
                <a:effectLst/>
                <a:latin typeface="Segoe UI" panose="020B0502040204020203" pitchFamily="34" charset="0"/>
              </a:rPr>
            </a:br>
            <a:endParaRPr lang="en-US" sz="1800" dirty="0"/>
          </a:p>
        </p:txBody>
      </p:sp>
    </p:spTree>
    <p:extLst>
      <p:ext uri="{BB962C8B-B14F-4D97-AF65-F5344CB8AC3E}">
        <p14:creationId xmlns:p14="http://schemas.microsoft.com/office/powerpoint/2010/main" val="35885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6E57-3959-8F02-EF50-E46A45053CDC}"/>
              </a:ext>
            </a:extLst>
          </p:cNvPr>
          <p:cNvSpPr>
            <a:spLocks noGrp="1"/>
          </p:cNvSpPr>
          <p:nvPr>
            <p:ph type="title"/>
          </p:nvPr>
        </p:nvSpPr>
        <p:spPr>
          <a:xfrm>
            <a:off x="997248" y="1621561"/>
            <a:ext cx="10448963" cy="3614877"/>
          </a:xfrm>
        </p:spPr>
        <p:txBody>
          <a:bodyPr>
            <a:noAutofit/>
          </a:bodyPr>
          <a:lstStyle/>
          <a:p>
            <a:pPr algn="l"/>
            <a:r>
              <a:rPr lang="en-US" sz="3200" b="1" dirty="0"/>
              <a:t>Sample Items: </a:t>
            </a:r>
            <a:br>
              <a:rPr lang="en-US" sz="3200" b="1" dirty="0"/>
            </a:br>
            <a:r>
              <a:rPr lang="en-US" sz="3200" b="1" dirty="0"/>
              <a:t>Birth to 12 months:</a:t>
            </a:r>
            <a:br>
              <a:rPr lang="en-US" sz="3200" b="1" dirty="0"/>
            </a:br>
            <a:br>
              <a:rPr lang="en-US" sz="3200" b="1" dirty="0"/>
            </a:br>
            <a:br>
              <a:rPr lang="en-US" sz="3200" b="1" dirty="0"/>
            </a:br>
            <a:br>
              <a:rPr lang="en-US" sz="3200" b="1" dirty="0"/>
            </a:br>
            <a:r>
              <a:rPr lang="en-US" sz="3200" dirty="0"/>
              <a:t>	</a:t>
            </a:r>
            <a:r>
              <a:rPr lang="en-US" sz="2400" dirty="0"/>
              <a:t>(from </a:t>
            </a:r>
            <a:r>
              <a:rPr lang="en-US" sz="2400" dirty="0">
                <a:solidFill>
                  <a:schemeClr val="tx1"/>
                </a:solidFill>
                <a:hlinkClick r:id="rId2">
                  <a:extLst>
                    <a:ext uri="{A12FA001-AC4F-418D-AE19-62706E023703}">
                      <ahyp:hlinkClr xmlns:ahyp="http://schemas.microsoft.com/office/drawing/2018/hyperlinkcolor" val="tx"/>
                    </a:ext>
                  </a:extLst>
                </a:hlinkClick>
              </a:rPr>
              <a:t>https://vl2.gallaudet.edu/visual-communication-and-sign-language</a:t>
            </a:r>
            <a:r>
              <a:rPr lang="en-US" sz="2400" dirty="0">
                <a:solidFill>
                  <a:schemeClr val="tx1"/>
                </a:solidFill>
              </a:rPr>
              <a:t>)</a:t>
            </a:r>
            <a:br>
              <a:rPr lang="en-US" sz="3200" dirty="0"/>
            </a:br>
            <a:r>
              <a:rPr lang="en-US" sz="3200" b="1" dirty="0"/>
              <a:t>12 to 24 months:</a:t>
            </a:r>
            <a:br>
              <a:rPr lang="en-US" sz="3200" b="1" dirty="0"/>
            </a:br>
            <a:endParaRPr lang="en-US" sz="3200" dirty="0"/>
          </a:p>
        </p:txBody>
      </p:sp>
    </p:spTree>
    <p:extLst>
      <p:ext uri="{BB962C8B-B14F-4D97-AF65-F5344CB8AC3E}">
        <p14:creationId xmlns:p14="http://schemas.microsoft.com/office/powerpoint/2010/main" val="1302856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F8E5-A97B-1B54-9FAB-3809364422BB}"/>
              </a:ext>
            </a:extLst>
          </p:cNvPr>
          <p:cNvSpPr>
            <a:spLocks noGrp="1"/>
          </p:cNvSpPr>
          <p:nvPr>
            <p:ph type="title"/>
          </p:nvPr>
        </p:nvSpPr>
        <p:spPr>
          <a:xfrm>
            <a:off x="499757" y="3691577"/>
            <a:ext cx="11192486" cy="2979387"/>
          </a:xfrm>
        </p:spPr>
        <p:txBody>
          <a:bodyPr>
            <a:normAutofit fontScale="90000"/>
          </a:bodyPr>
          <a:lstStyle/>
          <a:p>
            <a:pPr marL="457200" indent="-457200" algn="l">
              <a:buFont typeface="Arial" panose="020B0604020202020204" pitchFamily="34" charset="0"/>
              <a:buChar char="•"/>
            </a:pPr>
            <a:br>
              <a:rPr lang="en-US" sz="3200" dirty="0"/>
            </a:br>
            <a:br>
              <a:rPr lang="en-US" sz="3200" dirty="0"/>
            </a:br>
            <a:br>
              <a:rPr lang="en-US" sz="3200" dirty="0"/>
            </a:br>
            <a:br>
              <a:rPr lang="en-US" sz="3200" dirty="0"/>
            </a:br>
            <a:br>
              <a:rPr lang="en-US" sz="3200" dirty="0"/>
            </a:br>
            <a:br>
              <a:rPr lang="en-US" sz="3200" dirty="0"/>
            </a:br>
            <a:r>
              <a:rPr lang="en-US" sz="4000" dirty="0"/>
              <a:t>A subset of 73 children (75% from hearing families; 67% used ASL in the home) from 436 records revealed 3 or4 repeat </a:t>
            </a:r>
            <a:r>
              <a:rPr lang="en-US" sz="4000" dirty="0" err="1"/>
              <a:t>testings</a:t>
            </a:r>
            <a:r>
              <a:rPr lang="en-US" sz="4000" dirty="0"/>
              <a:t>. </a:t>
            </a:r>
            <a:br>
              <a:rPr lang="en-US" sz="4000" dirty="0"/>
            </a:br>
            <a:br>
              <a:rPr lang="en-US" sz="4000" dirty="0"/>
            </a:br>
            <a:r>
              <a:rPr lang="en-US" sz="4000" dirty="0"/>
              <a:t>Average monthly gains (AMGs) </a:t>
            </a:r>
            <a:br>
              <a:rPr lang="en-US" sz="4000" dirty="0"/>
            </a:br>
            <a:r>
              <a:rPr lang="en-US" sz="4000" dirty="0"/>
              <a:t>Best predictor of gain over time = </a:t>
            </a:r>
            <a:br>
              <a:rPr lang="en-US" sz="4000" dirty="0"/>
            </a:br>
            <a:r>
              <a:rPr lang="en-US" sz="4000" dirty="0"/>
              <a:t>Best predictor for first score =</a:t>
            </a:r>
            <a:br>
              <a:rPr lang="en-US" sz="4000" dirty="0"/>
            </a:br>
            <a:r>
              <a:rPr lang="en-US" sz="4000" dirty="0"/>
              <a:t>Both stronger predictors than   								</a:t>
            </a:r>
            <a:br>
              <a:rPr lang="en-US" sz="4000" dirty="0"/>
            </a:br>
            <a:br>
              <a:rPr lang="en-US" sz="1600" b="1" dirty="0"/>
            </a:br>
            <a:endParaRPr lang="en-US" sz="3200" b="1" dirty="0"/>
          </a:p>
        </p:txBody>
      </p:sp>
      <p:sp>
        <p:nvSpPr>
          <p:cNvPr id="5" name="TextBox 4">
            <a:extLst>
              <a:ext uri="{FF2B5EF4-FFF2-40B4-BE49-F238E27FC236}">
                <a16:creationId xmlns:a16="http://schemas.microsoft.com/office/drawing/2014/main" id="{5970DB1F-BE88-3FD5-ADE0-3A6861DFA6A1}"/>
              </a:ext>
            </a:extLst>
          </p:cNvPr>
          <p:cNvSpPr txBox="1"/>
          <p:nvPr/>
        </p:nvSpPr>
        <p:spPr>
          <a:xfrm>
            <a:off x="715365" y="633481"/>
            <a:ext cx="10436907" cy="584775"/>
          </a:xfrm>
          <a:prstGeom prst="rect">
            <a:avLst/>
          </a:prstGeom>
          <a:noFill/>
        </p:spPr>
        <p:txBody>
          <a:bodyPr wrap="square" rtlCol="0">
            <a:spAutoFit/>
          </a:bodyPr>
          <a:lstStyle/>
          <a:p>
            <a:pPr algn="ctr"/>
            <a:r>
              <a:rPr lang="en-US" sz="3200" b="1" dirty="0"/>
              <a:t>Empirical Evidence ((</a:t>
            </a:r>
            <a:r>
              <a:rPr lang="en-US" sz="3200" b="1" i="0" dirty="0">
                <a:effectLst/>
                <a:latin typeface="Times New Roman" panose="02020603050405020304" pitchFamily="18" charset="0"/>
              </a:rPr>
              <a:t>Hernandez,  Allen, &amp; </a:t>
            </a:r>
            <a:r>
              <a:rPr lang="en-US" sz="3200" b="1" i="0" dirty="0" err="1">
                <a:effectLst/>
                <a:latin typeface="Times New Roman" panose="02020603050405020304" pitchFamily="18" charset="0"/>
              </a:rPr>
              <a:t>Morere</a:t>
            </a:r>
            <a:r>
              <a:rPr lang="en-US" sz="3200" b="1" i="0" dirty="0">
                <a:effectLst/>
                <a:latin typeface="Times New Roman" panose="02020603050405020304" pitchFamily="18" charset="0"/>
              </a:rPr>
              <a:t>, 2023)</a:t>
            </a:r>
            <a:endParaRPr lang="en-US" sz="3200" dirty="0"/>
          </a:p>
        </p:txBody>
      </p:sp>
    </p:spTree>
    <p:extLst>
      <p:ext uri="{BB962C8B-B14F-4D97-AF65-F5344CB8AC3E}">
        <p14:creationId xmlns:p14="http://schemas.microsoft.com/office/powerpoint/2010/main" val="1267166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262E-3D8D-829A-4789-035D48260917}"/>
              </a:ext>
            </a:extLst>
          </p:cNvPr>
          <p:cNvSpPr>
            <a:spLocks noGrp="1"/>
          </p:cNvSpPr>
          <p:nvPr>
            <p:ph type="title"/>
          </p:nvPr>
        </p:nvSpPr>
        <p:spPr>
          <a:xfrm>
            <a:off x="1819373" y="584461"/>
            <a:ext cx="9108528" cy="1001601"/>
          </a:xfrm>
        </p:spPr>
        <p:txBody>
          <a:bodyPr/>
          <a:lstStyle/>
          <a:p>
            <a:r>
              <a:rPr lang="en-US" b="1" dirty="0"/>
              <a:t>Sign Phoneme Milestones</a:t>
            </a:r>
          </a:p>
        </p:txBody>
      </p:sp>
      <p:sp>
        <p:nvSpPr>
          <p:cNvPr id="3" name="Text Placeholder 2">
            <a:extLst>
              <a:ext uri="{FF2B5EF4-FFF2-40B4-BE49-F238E27FC236}">
                <a16:creationId xmlns:a16="http://schemas.microsoft.com/office/drawing/2014/main" id="{DC7AF146-BE23-015B-C60B-70B024806170}"/>
              </a:ext>
            </a:extLst>
          </p:cNvPr>
          <p:cNvSpPr>
            <a:spLocks noGrp="1"/>
          </p:cNvSpPr>
          <p:nvPr>
            <p:ph type="body" idx="1"/>
          </p:nvPr>
        </p:nvSpPr>
        <p:spPr>
          <a:xfrm>
            <a:off x="1404594" y="1824086"/>
            <a:ext cx="10143241" cy="5118755"/>
          </a:xfrm>
        </p:spPr>
        <p:txBody>
          <a:bodyPr>
            <a:normAutofit/>
          </a:bodyPr>
          <a:lstStyle/>
          <a:p>
            <a:r>
              <a:rPr lang="en-US" sz="3200" i="1" dirty="0"/>
              <a:t>VCSL</a:t>
            </a:r>
            <a:r>
              <a:rPr lang="en-US" sz="3200" dirty="0"/>
              <a:t> addresses handshapes </a:t>
            </a:r>
          </a:p>
          <a:p>
            <a:pPr algn="l"/>
            <a:r>
              <a:rPr lang="en-US" dirty="0"/>
              <a:t> 	</a:t>
            </a:r>
            <a:r>
              <a:rPr lang="en-US" sz="2800" b="1" dirty="0"/>
              <a:t>Age of 75% Mastery		Handshapes</a:t>
            </a:r>
            <a:r>
              <a:rPr lang="en-US" sz="2800" dirty="0"/>
              <a:t>		</a:t>
            </a:r>
          </a:p>
          <a:p>
            <a:pPr algn="l"/>
            <a:r>
              <a:rPr lang="en-US" sz="2800" dirty="0"/>
              <a:t>	1:8 (</a:t>
            </a:r>
            <a:r>
              <a:rPr lang="en-US" sz="2800" dirty="0" err="1"/>
              <a:t>yr;mos</a:t>
            </a:r>
            <a:r>
              <a:rPr lang="en-US" sz="2800" dirty="0"/>
              <a:t>)					C, A, S, 1, 5 </a:t>
            </a:r>
          </a:p>
          <a:p>
            <a:pPr algn="l"/>
            <a:r>
              <a:rPr lang="en-US" sz="2800" dirty="0"/>
              <a:t>	2:8 							B, F, O</a:t>
            </a:r>
          </a:p>
          <a:p>
            <a:pPr algn="l"/>
            <a:r>
              <a:rPr lang="en-US" sz="2800" dirty="0"/>
              <a:t>	3:8								W, D, P, 3, V, H		X, R, M, N, T, 8</a:t>
            </a:r>
          </a:p>
          <a:p>
            <a:pPr algn="l"/>
            <a:r>
              <a:rPr lang="en-US" sz="2800" dirty="0"/>
              <a:t> 	4:8							(Uses movements for grammatical purposes)   </a:t>
            </a:r>
            <a:r>
              <a:rPr lang="en-US" sz="2200" dirty="0"/>
              <a:t>(from Simms et al., 2013)	</a:t>
            </a:r>
            <a:r>
              <a:rPr lang="en-US" sz="2800" dirty="0"/>
              <a:t>				</a:t>
            </a:r>
          </a:p>
          <a:p>
            <a:pPr algn="l"/>
            <a:endParaRPr lang="en-US" sz="2800" dirty="0"/>
          </a:p>
          <a:p>
            <a:endParaRPr lang="en-US" dirty="0"/>
          </a:p>
          <a:p>
            <a:endParaRPr lang="en-US" dirty="0"/>
          </a:p>
        </p:txBody>
      </p:sp>
    </p:spTree>
    <p:extLst>
      <p:ext uri="{BB962C8B-B14F-4D97-AF65-F5344CB8AC3E}">
        <p14:creationId xmlns:p14="http://schemas.microsoft.com/office/powerpoint/2010/main" val="124699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84BA-C0A3-EF98-1B4D-62CF2D6E6DB8}"/>
              </a:ext>
            </a:extLst>
          </p:cNvPr>
          <p:cNvSpPr>
            <a:spLocks noGrp="1"/>
          </p:cNvSpPr>
          <p:nvPr>
            <p:ph type="title"/>
          </p:nvPr>
        </p:nvSpPr>
        <p:spPr>
          <a:xfrm>
            <a:off x="897987" y="491489"/>
            <a:ext cx="10396025" cy="2749469"/>
          </a:xfrm>
        </p:spPr>
        <p:txBody>
          <a:bodyPr>
            <a:normAutofit fontScale="90000"/>
          </a:bodyPr>
          <a:lstStyle/>
          <a:p>
            <a:r>
              <a:rPr lang="en-US" sz="4900" dirty="0"/>
              <a:t>Expected (Best) Practice</a:t>
            </a:r>
            <a:br>
              <a:rPr lang="en-US" dirty="0"/>
            </a:br>
            <a:br>
              <a:rPr lang="en-US" dirty="0"/>
            </a:br>
            <a:r>
              <a:rPr lang="en-US" dirty="0"/>
              <a:t>JCIH, AAP, ASHA, </a:t>
            </a:r>
            <a:r>
              <a:rPr lang="en-US" dirty="0" err="1"/>
              <a:t>USDoE</a:t>
            </a:r>
            <a:r>
              <a:rPr lang="en-US" dirty="0"/>
              <a:t>, NASDSE </a:t>
            </a:r>
            <a:br>
              <a:rPr lang="en-US" dirty="0"/>
            </a:br>
            <a:r>
              <a:rPr lang="en-US" dirty="0"/>
              <a:t>State Legislative Acts </a:t>
            </a:r>
          </a:p>
        </p:txBody>
      </p:sp>
      <p:sp>
        <p:nvSpPr>
          <p:cNvPr id="3" name="Text Placeholder 2">
            <a:extLst>
              <a:ext uri="{FF2B5EF4-FFF2-40B4-BE49-F238E27FC236}">
                <a16:creationId xmlns:a16="http://schemas.microsoft.com/office/drawing/2014/main" id="{70501284-3003-B369-C8E2-7A827DFDA37A}"/>
              </a:ext>
            </a:extLst>
          </p:cNvPr>
          <p:cNvSpPr>
            <a:spLocks noGrp="1"/>
          </p:cNvSpPr>
          <p:nvPr>
            <p:ph type="body" idx="1"/>
          </p:nvPr>
        </p:nvSpPr>
        <p:spPr>
          <a:xfrm>
            <a:off x="114300" y="3909897"/>
            <a:ext cx="12077699" cy="2376603"/>
          </a:xfrm>
        </p:spPr>
        <p:txBody>
          <a:bodyPr>
            <a:noAutofit/>
          </a:bodyPr>
          <a:lstStyle/>
          <a:p>
            <a:r>
              <a:rPr lang="en-US" sz="3200" b="1" dirty="0"/>
              <a:t>SLPs who use ASL, either as the primary home/IFSP/IEP </a:t>
            </a:r>
          </a:p>
          <a:p>
            <a:r>
              <a:rPr lang="en-US" sz="3200" b="1" dirty="0"/>
              <a:t>language or in supporting bimodal-bilingual acquisition, </a:t>
            </a:r>
          </a:p>
          <a:p>
            <a:r>
              <a:rPr lang="en-US" sz="3200" b="1" dirty="0"/>
              <a:t>are trained to focus on phoneme development.</a:t>
            </a:r>
          </a:p>
        </p:txBody>
      </p:sp>
    </p:spTree>
    <p:extLst>
      <p:ext uri="{BB962C8B-B14F-4D97-AF65-F5344CB8AC3E}">
        <p14:creationId xmlns:p14="http://schemas.microsoft.com/office/powerpoint/2010/main" val="115502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69FA-DE2B-5F2A-6821-6C21DA97B88F}"/>
              </a:ext>
            </a:extLst>
          </p:cNvPr>
          <p:cNvSpPr>
            <a:spLocks noGrp="1"/>
          </p:cNvSpPr>
          <p:nvPr>
            <p:ph type="title"/>
          </p:nvPr>
        </p:nvSpPr>
        <p:spPr>
          <a:xfrm>
            <a:off x="1098948" y="1689181"/>
            <a:ext cx="10847070" cy="4903470"/>
          </a:xfrm>
        </p:spPr>
        <p:txBody>
          <a:bodyPr>
            <a:normAutofit fontScale="90000"/>
          </a:bodyPr>
          <a:lstStyle/>
          <a:p>
            <a:pPr algn="l" rtl="0"/>
            <a:br>
              <a:rPr lang="en-US" dirty="0">
                <a:effectLst/>
                <a:latin typeface="Times New Roman" panose="02020603050405020304" pitchFamily="18" charset="0"/>
              </a:rPr>
            </a:br>
            <a:br>
              <a:rPr lang="en-US" dirty="0">
                <a:effectLst/>
                <a:latin typeface="Times New Roman" panose="02020603050405020304" pitchFamily="18" charset="0"/>
              </a:rPr>
            </a:br>
            <a:r>
              <a:rPr lang="en-US" dirty="0">
                <a:effectLst/>
                <a:latin typeface="Times New Roman" panose="02020603050405020304" pitchFamily="18" charset="0"/>
              </a:rPr>
              <a:t>	</a:t>
            </a:r>
            <a:br>
              <a:rPr lang="en-US" dirty="0">
                <a:effectLst/>
                <a:latin typeface="Times New Roman" panose="02020603050405020304" pitchFamily="18" charset="0"/>
              </a:rPr>
            </a:br>
            <a:r>
              <a:rPr lang="en-US" dirty="0">
                <a:effectLst/>
                <a:latin typeface="Times New Roman" panose="02020603050405020304" pitchFamily="18" charset="0"/>
              </a:rPr>
              <a:t>	Consonant acquisition: At the 90% criterion 			 </a:t>
            </a:r>
            <a:r>
              <a:rPr lang="en-US" sz="3600" dirty="0">
                <a:effectLst/>
                <a:latin typeface="Times New Roman" panose="02020603050405020304" pitchFamily="18" charset="0"/>
              </a:rPr>
              <a:t>(over 19,000 children in 15 investigations of children 0 to 5 </a:t>
            </a:r>
            <a:br>
              <a:rPr lang="en-US" sz="3600" dirty="0">
                <a:effectLst/>
                <a:latin typeface="Times New Roman" panose="02020603050405020304" pitchFamily="18" charset="0"/>
              </a:rPr>
            </a:br>
            <a:r>
              <a:rPr lang="en-US" sz="3600" dirty="0">
                <a:effectLst/>
                <a:latin typeface="Times New Roman" panose="02020603050405020304" pitchFamily="18" charset="0"/>
              </a:rPr>
              <a:t>			acquiring English, </a:t>
            </a:r>
            <a:r>
              <a:rPr lang="en-US" sz="3600" dirty="0">
                <a:effectLst/>
              </a:rPr>
              <a:t>(Crowe &amp; McLeod, 2022)</a:t>
            </a:r>
            <a:br>
              <a:rPr lang="en-US" sz="3600" b="0" i="0" dirty="0">
                <a:solidFill>
                  <a:srgbClr val="000000"/>
                </a:solidFill>
                <a:effectLst/>
                <a:latin typeface="Segoe UI" panose="020B0502040204020203" pitchFamily="34" charset="0"/>
              </a:rPr>
            </a:br>
            <a:br>
              <a:rPr lang="en-US" dirty="0">
                <a:effectLst/>
                <a:latin typeface="Times New Roman" panose="02020603050405020304" pitchFamily="18" charset="0"/>
              </a:rPr>
            </a:br>
            <a:r>
              <a:rPr lang="en-US" dirty="0">
                <a:effectLst/>
                <a:latin typeface="Times New Roman" panose="02020603050405020304" pitchFamily="18" charset="0"/>
              </a:rPr>
              <a:t>By 2;11:		Consonants </a:t>
            </a:r>
            <a:r>
              <a:rPr lang="pt-BR" b="0" i="0" dirty="0">
                <a:effectLst/>
                <a:latin typeface="Arial" panose="020B0604020202020204" pitchFamily="34" charset="0"/>
              </a:rPr>
              <a:t>/b, n, m, p, h, w, d/ </a:t>
            </a:r>
            <a:br>
              <a:rPr lang="pt-BR" b="0" i="0" dirty="0">
                <a:effectLst/>
                <a:latin typeface="Arial" panose="020B0604020202020204" pitchFamily="34" charset="0"/>
              </a:rPr>
            </a:br>
            <a:r>
              <a:rPr lang="en-US" dirty="0">
                <a:effectLst/>
                <a:latin typeface="Times New Roman" panose="02020603050405020304" pitchFamily="18" charset="0"/>
              </a:rPr>
              <a:t>By 3;11: 					    	</a:t>
            </a:r>
            <a:r>
              <a:rPr lang="de-DE" b="0" i="0" dirty="0">
                <a:effectLst/>
                <a:latin typeface="Arial" panose="020B0604020202020204" pitchFamily="34" charset="0"/>
              </a:rPr>
              <a:t>/ɡ, k, f, t, </a:t>
            </a:r>
            <a:r>
              <a:rPr lang="de-DE" b="0" i="0" dirty="0">
                <a:effectLst/>
                <a:latin typeface="Courier New" panose="02070309020205020404" pitchFamily="49" charset="0"/>
              </a:rPr>
              <a:t>ŋ</a:t>
            </a:r>
            <a:r>
              <a:rPr lang="de-DE" b="0" i="0" dirty="0">
                <a:effectLst/>
                <a:latin typeface="Arial" panose="020B0604020202020204" pitchFamily="34" charset="0"/>
              </a:rPr>
              <a:t>, j/</a:t>
            </a:r>
            <a:br>
              <a:rPr lang="de-DE" b="0" i="0" dirty="0">
                <a:effectLst/>
                <a:latin typeface="Arial" panose="020B0604020202020204" pitchFamily="34" charset="0"/>
              </a:rPr>
            </a:br>
            <a:r>
              <a:rPr lang="en-US" dirty="0">
                <a:effectLst/>
                <a:latin typeface="Times New Roman" panose="02020603050405020304" pitchFamily="18" charset="0"/>
              </a:rPr>
              <a:t>By 4;11: 					 		</a:t>
            </a:r>
            <a:r>
              <a:rPr lang="pl-PL" b="0" i="0" dirty="0">
                <a:effectLst/>
                <a:latin typeface="Arial" panose="020B0604020202020204" pitchFamily="34" charset="0"/>
              </a:rPr>
              <a:t>/v, ʤ, s, ʧ, l, ʃ, z/</a:t>
            </a:r>
            <a:br>
              <a:rPr lang="en-US" dirty="0">
                <a:effectLst/>
                <a:latin typeface="Times New Roman" panose="02020603050405020304" pitchFamily="18" charset="0"/>
              </a:rPr>
            </a:br>
            <a:r>
              <a:rPr lang="en-US" dirty="0">
                <a:effectLst/>
                <a:latin typeface="Times New Roman" panose="02020603050405020304" pitchFamily="18" charset="0"/>
              </a:rPr>
              <a:t>By 5;11:										</a:t>
            </a:r>
            <a:r>
              <a:rPr lang="en-US" b="0" i="0" dirty="0">
                <a:effectLst/>
                <a:latin typeface="Arial" panose="020B0604020202020204" pitchFamily="34" charset="0"/>
              </a:rPr>
              <a:t>/ɹ, ð, ʒ/</a:t>
            </a:r>
            <a:br>
              <a:rPr lang="en-US" b="0" i="0" dirty="0">
                <a:effectLst/>
                <a:latin typeface="Arial" panose="020B0604020202020204" pitchFamily="34" charset="0"/>
              </a:rPr>
            </a:br>
            <a:r>
              <a:rPr lang="en-US" b="0" i="0" dirty="0">
                <a:effectLst/>
                <a:latin typeface="Times New Roman" panose="02020603050405020304" pitchFamily="18" charset="0"/>
                <a:cs typeface="Times New Roman" panose="02020603050405020304" pitchFamily="18" charset="0"/>
              </a:rPr>
              <a:t>By 6;11:									</a:t>
            </a:r>
            <a:r>
              <a:rPr lang="en-US" b="1" i="0" dirty="0">
                <a:effectLst/>
                <a:latin typeface="Times New Roman" panose="02020603050405020304" pitchFamily="18" charset="0"/>
                <a:cs typeface="Times New Roman" panose="02020603050405020304" pitchFamily="18" charset="0"/>
              </a:rPr>
              <a:t>	    </a:t>
            </a:r>
            <a:r>
              <a:rPr lang="el-GR" b="1" i="0" dirty="0">
                <a:effectLst/>
                <a:latin typeface="Arial" panose="020B0604020202020204" pitchFamily="34" charset="0"/>
              </a:rPr>
              <a:t>/</a:t>
            </a:r>
            <a:r>
              <a:rPr lang="el-GR" b="1" i="0" dirty="0">
                <a:effectLst/>
                <a:latin typeface="Courier New" panose="02070309020205020404" pitchFamily="49" charset="0"/>
              </a:rPr>
              <a:t>θ</a:t>
            </a:r>
            <a:r>
              <a:rPr lang="el-GR" b="1" i="0" dirty="0">
                <a:effectLst/>
                <a:latin typeface="Arial" panose="020B0604020202020204" pitchFamily="34" charset="0"/>
              </a:rPr>
              <a:t>/ </a:t>
            </a:r>
            <a:br>
              <a:rPr lang="en-US" sz="3600" dirty="0">
                <a:effectLst/>
              </a:rPr>
            </a:br>
            <a:r>
              <a:rPr lang="en-US" sz="3600" dirty="0">
                <a:effectLst/>
              </a:rPr>
              <a:t>						</a:t>
            </a:r>
            <a:endParaRPr lang="en-US" sz="3600" dirty="0"/>
          </a:p>
        </p:txBody>
      </p:sp>
    </p:spTree>
    <p:extLst>
      <p:ext uri="{BB962C8B-B14F-4D97-AF65-F5344CB8AC3E}">
        <p14:creationId xmlns:p14="http://schemas.microsoft.com/office/powerpoint/2010/main" val="187368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7DC5D6-55B7-2AE7-78B7-3EA52F9736B5}"/>
              </a:ext>
            </a:extLst>
          </p:cNvPr>
          <p:cNvSpPr txBox="1"/>
          <p:nvPr/>
        </p:nvSpPr>
        <p:spPr>
          <a:xfrm>
            <a:off x="685800" y="715618"/>
            <a:ext cx="10475844" cy="707886"/>
          </a:xfrm>
          <a:prstGeom prst="rect">
            <a:avLst/>
          </a:prstGeom>
          <a:noFill/>
        </p:spPr>
        <p:txBody>
          <a:bodyPr wrap="square">
            <a:spAutoFit/>
          </a:bodyPr>
          <a:lstStyle/>
          <a:p>
            <a:r>
              <a:rPr lang="en-US" sz="2000" i="0" dirty="0">
                <a:effectLst/>
                <a:latin typeface="PT serif" panose="020A0603040505020204" pitchFamily="18" charset="0"/>
              </a:rPr>
              <a:t>Seal et al., 2011 Consonant and sign phoneme acquisition in signing children following cochlear implantation</a:t>
            </a:r>
            <a:r>
              <a:rPr lang="en-US" sz="2000" dirty="0">
                <a:latin typeface="PT serif" panose="020A0603040505020204" pitchFamily="18" charset="0"/>
              </a:rPr>
              <a:t>.</a:t>
            </a:r>
            <a:r>
              <a:rPr lang="en-US" sz="2000" i="0" dirty="0">
                <a:effectLst/>
                <a:latin typeface="PT serif" panose="020A0603040505020204" pitchFamily="18" charset="0"/>
              </a:rPr>
              <a:t> </a:t>
            </a:r>
            <a:r>
              <a:rPr lang="en-US" sz="2000" i="1" dirty="0">
                <a:effectLst/>
                <a:latin typeface="PT serif" panose="020A0603040505020204" pitchFamily="18" charset="0"/>
              </a:rPr>
              <a:t>Cochlear Implants International, 12: </a:t>
            </a:r>
            <a:r>
              <a:rPr lang="en-US" sz="2000" dirty="0">
                <a:effectLst/>
                <a:latin typeface="PT serif" panose="020A0603040505020204" pitchFamily="18" charset="0"/>
              </a:rPr>
              <a:t>34-43. </a:t>
            </a:r>
          </a:p>
        </p:txBody>
      </p:sp>
      <p:sp>
        <p:nvSpPr>
          <p:cNvPr id="4" name="TextBox 3">
            <a:extLst>
              <a:ext uri="{FF2B5EF4-FFF2-40B4-BE49-F238E27FC236}">
                <a16:creationId xmlns:a16="http://schemas.microsoft.com/office/drawing/2014/main" id="{577AD048-30B6-26DD-2EE7-39DE8BF29284}"/>
              </a:ext>
            </a:extLst>
          </p:cNvPr>
          <p:cNvSpPr txBox="1"/>
          <p:nvPr/>
        </p:nvSpPr>
        <p:spPr>
          <a:xfrm>
            <a:off x="803564" y="1551540"/>
            <a:ext cx="10584872" cy="4401205"/>
          </a:xfrm>
          <a:prstGeom prst="rect">
            <a:avLst/>
          </a:prstGeom>
          <a:noFill/>
        </p:spPr>
        <p:txBody>
          <a:bodyPr wrap="square" rtlCol="0">
            <a:spAutoFit/>
          </a:bodyPr>
          <a:lstStyle/>
          <a:p>
            <a:r>
              <a:rPr lang="en-US" sz="2800" b="1" dirty="0"/>
              <a:t>22 children’s consonant and sign phoneme acquisition </a:t>
            </a:r>
            <a:r>
              <a:rPr lang="en-US" sz="2800" dirty="0"/>
              <a:t>following CI 12 to 84 </a:t>
            </a:r>
            <a:r>
              <a:rPr lang="en-US" sz="2800" dirty="0" err="1"/>
              <a:t>mos</a:t>
            </a:r>
            <a:r>
              <a:rPr lang="en-US" sz="2800" dirty="0"/>
              <a:t> old; 2 from D homes; 2 from Amharic and Spanish homes; 2 Russian adoptees; 11 with additional disabilities, 13 from poverty, 10 from minority backgrounds. </a:t>
            </a:r>
          </a:p>
          <a:p>
            <a:r>
              <a:rPr lang="en-US" sz="2800" dirty="0"/>
              <a:t>Tracked across 3 years of SLH sessions, </a:t>
            </a:r>
            <a:r>
              <a:rPr lang="en-US" sz="2800" b="1" dirty="0"/>
              <a:t>analyzing their video-recorded ASL and spoken communication with clinicians</a:t>
            </a:r>
            <a:r>
              <a:rPr lang="en-US" sz="2800" dirty="0"/>
              <a:t>/SLPs at JMU and Kendall every 3 to 4 months</a:t>
            </a:r>
          </a:p>
          <a:p>
            <a:endParaRPr lang="en-US" sz="2800" dirty="0"/>
          </a:p>
          <a:p>
            <a:endParaRPr lang="en-US" sz="2800" dirty="0"/>
          </a:p>
          <a:p>
            <a:r>
              <a:rPr lang="en-US" sz="2800" dirty="0"/>
              <a:t> </a:t>
            </a:r>
          </a:p>
        </p:txBody>
      </p:sp>
      <p:sp>
        <p:nvSpPr>
          <p:cNvPr id="2" name="TextBox 1">
            <a:extLst>
              <a:ext uri="{FF2B5EF4-FFF2-40B4-BE49-F238E27FC236}">
                <a16:creationId xmlns:a16="http://schemas.microsoft.com/office/drawing/2014/main" id="{DB69C193-5F11-9006-9400-76F40DD8803A}"/>
              </a:ext>
            </a:extLst>
          </p:cNvPr>
          <p:cNvSpPr txBox="1"/>
          <p:nvPr/>
        </p:nvSpPr>
        <p:spPr>
          <a:xfrm>
            <a:off x="1304887" y="4874254"/>
            <a:ext cx="9582226" cy="1077218"/>
          </a:xfrm>
          <a:prstGeom prst="rect">
            <a:avLst/>
          </a:prstGeom>
          <a:noFill/>
        </p:spPr>
        <p:txBody>
          <a:bodyPr wrap="square" rtlCol="0">
            <a:spAutoFit/>
          </a:bodyPr>
          <a:lstStyle/>
          <a:p>
            <a:r>
              <a:rPr lang="en-US" sz="3200" b="1" dirty="0"/>
              <a:t>Longitudinal investigation, Population representation</a:t>
            </a:r>
          </a:p>
          <a:p>
            <a:pPr algn="ctr"/>
            <a:r>
              <a:rPr lang="en-US" sz="3200" b="1" dirty="0"/>
              <a:t>Empirical evidence</a:t>
            </a:r>
          </a:p>
        </p:txBody>
      </p:sp>
    </p:spTree>
    <p:extLst>
      <p:ext uri="{BB962C8B-B14F-4D97-AF65-F5344CB8AC3E}">
        <p14:creationId xmlns:p14="http://schemas.microsoft.com/office/powerpoint/2010/main" val="3814057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DCD78C-4B1C-FF9A-F58D-6C90D4A8D606}"/>
              </a:ext>
            </a:extLst>
          </p:cNvPr>
          <p:cNvSpPr txBox="1"/>
          <p:nvPr/>
        </p:nvSpPr>
        <p:spPr>
          <a:xfrm>
            <a:off x="836341" y="1694985"/>
            <a:ext cx="10724432" cy="2862322"/>
          </a:xfrm>
          <a:prstGeom prst="rect">
            <a:avLst/>
          </a:prstGeom>
          <a:noFill/>
          <a:ln>
            <a:solidFill>
              <a:schemeClr val="tx1"/>
            </a:solidFill>
          </a:ln>
        </p:spPr>
        <p:txBody>
          <a:bodyPr wrap="square">
            <a:spAutoFit/>
          </a:bodyPr>
          <a:lstStyle/>
          <a:p>
            <a:r>
              <a:rPr lang="en-US" sz="3600" dirty="0"/>
              <a:t>Level 1 Cs:    m, n, b, p, d, g, w, h		    80 to 99% of 22</a:t>
            </a:r>
          </a:p>
          <a:p>
            <a:r>
              <a:rPr lang="en-US" sz="3600" dirty="0"/>
              <a:t>Level 2 Cs:  p, t, k, j, l, r, s, ∫, f 			    60 to 79% of 22</a:t>
            </a:r>
          </a:p>
          <a:p>
            <a:r>
              <a:rPr lang="en-US" sz="3600" dirty="0"/>
              <a:t>Level 3 Cs:   v, ŋ, ʧ, ʤ      				    40 to 59% of 22</a:t>
            </a:r>
          </a:p>
          <a:p>
            <a:r>
              <a:rPr lang="en-US" sz="3600" dirty="0"/>
              <a:t>Level 4 Cs:   ð, θ, ʒ                            &lt;39% of the 22     			</a:t>
            </a:r>
          </a:p>
        </p:txBody>
      </p:sp>
      <p:sp>
        <p:nvSpPr>
          <p:cNvPr id="6" name="TextBox 5">
            <a:extLst>
              <a:ext uri="{FF2B5EF4-FFF2-40B4-BE49-F238E27FC236}">
                <a16:creationId xmlns:a16="http://schemas.microsoft.com/office/drawing/2014/main" id="{AFE39815-FBEB-F688-09AB-E352D46F4433}"/>
              </a:ext>
            </a:extLst>
          </p:cNvPr>
          <p:cNvSpPr txBox="1"/>
          <p:nvPr/>
        </p:nvSpPr>
        <p:spPr>
          <a:xfrm>
            <a:off x="836341" y="691375"/>
            <a:ext cx="11311045" cy="646331"/>
          </a:xfrm>
          <a:prstGeom prst="rect">
            <a:avLst/>
          </a:prstGeom>
          <a:noFill/>
        </p:spPr>
        <p:txBody>
          <a:bodyPr wrap="none" rtlCol="0">
            <a:spAutoFit/>
          </a:bodyPr>
          <a:lstStyle/>
          <a:p>
            <a:r>
              <a:rPr lang="en-US" sz="3600" b="1" dirty="0"/>
              <a:t>Consonant Acquisition over 3 years and all 22 children: </a:t>
            </a:r>
          </a:p>
        </p:txBody>
      </p:sp>
    </p:spTree>
    <p:extLst>
      <p:ext uri="{BB962C8B-B14F-4D97-AF65-F5344CB8AC3E}">
        <p14:creationId xmlns:p14="http://schemas.microsoft.com/office/powerpoint/2010/main" val="3201650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DCD78C-4B1C-FF9A-F58D-6C90D4A8D606}"/>
              </a:ext>
            </a:extLst>
          </p:cNvPr>
          <p:cNvSpPr txBox="1"/>
          <p:nvPr/>
        </p:nvSpPr>
        <p:spPr>
          <a:xfrm>
            <a:off x="836341" y="1694985"/>
            <a:ext cx="10724432" cy="2308324"/>
          </a:xfrm>
          <a:prstGeom prst="rect">
            <a:avLst/>
          </a:prstGeom>
          <a:noFill/>
          <a:ln>
            <a:solidFill>
              <a:schemeClr val="tx1"/>
            </a:solidFill>
          </a:ln>
        </p:spPr>
        <p:txBody>
          <a:bodyPr wrap="square">
            <a:spAutoFit/>
          </a:bodyPr>
          <a:lstStyle/>
          <a:p>
            <a:r>
              <a:rPr lang="en-US" sz="3600" dirty="0"/>
              <a:t>Level 1 Hs:   5</a:t>
            </a:r>
            <a:r>
              <a:rPr lang="en-US" sz="3600" b="0" i="0" dirty="0">
                <a:effectLst/>
                <a:latin typeface="Times New Roman" panose="02020603050405020304" pitchFamily="18" charset="0"/>
              </a:rPr>
              <a:t>, G, A, B, C, O, 3, V</a:t>
            </a:r>
            <a:r>
              <a:rPr lang="en-US" sz="3600" dirty="0"/>
              <a:t>		80 to 100% mastery</a:t>
            </a:r>
          </a:p>
          <a:p>
            <a:r>
              <a:rPr lang="en-US" sz="3600" dirty="0"/>
              <a:t>Level 2 Hs:  </a:t>
            </a:r>
            <a:r>
              <a:rPr lang="en-US" sz="3600" dirty="0">
                <a:latin typeface="Times New Roman" panose="02020603050405020304" pitchFamily="18" charset="0"/>
              </a:rPr>
              <a:t> </a:t>
            </a:r>
            <a:r>
              <a:rPr lang="en-US" sz="3600" b="0" i="0" dirty="0">
                <a:effectLst/>
                <a:latin typeface="Times New Roman" panose="02020603050405020304" pitchFamily="18" charset="0"/>
              </a:rPr>
              <a:t>Y, W, E, F</a:t>
            </a:r>
            <a:r>
              <a:rPr lang="en-US" sz="3600" dirty="0"/>
              <a:t>		    			60 to 79% </a:t>
            </a:r>
          </a:p>
          <a:p>
            <a:r>
              <a:rPr lang="en-US" sz="3600" dirty="0"/>
              <a:t>Level 3 Hs:    </a:t>
            </a:r>
            <a:r>
              <a:rPr lang="en-US" sz="3600" b="0" i="0" dirty="0">
                <a:effectLst/>
                <a:latin typeface="Times New Roman" panose="02020603050405020304" pitchFamily="18" charset="0"/>
              </a:rPr>
              <a:t>L, X, H, K </a:t>
            </a:r>
            <a:r>
              <a:rPr lang="en-US" sz="3600" dirty="0"/>
              <a:t>				    	40 to 59%</a:t>
            </a:r>
          </a:p>
          <a:p>
            <a:r>
              <a:rPr lang="en-US" sz="3600" dirty="0"/>
              <a:t>Level 4 Hs:    </a:t>
            </a:r>
            <a:r>
              <a:rPr lang="en-US" sz="3600" b="0" i="0" dirty="0">
                <a:effectLst/>
                <a:latin typeface="Times New Roman" panose="02020603050405020304" pitchFamily="18" charset="0"/>
              </a:rPr>
              <a:t>I, R, ILY</a:t>
            </a:r>
            <a:r>
              <a:rPr lang="en-US" sz="3600" dirty="0"/>
              <a:t>                            &lt;39% 			</a:t>
            </a:r>
          </a:p>
        </p:txBody>
      </p:sp>
      <p:sp>
        <p:nvSpPr>
          <p:cNvPr id="6" name="TextBox 5">
            <a:extLst>
              <a:ext uri="{FF2B5EF4-FFF2-40B4-BE49-F238E27FC236}">
                <a16:creationId xmlns:a16="http://schemas.microsoft.com/office/drawing/2014/main" id="{AFE39815-FBEB-F688-09AB-E352D46F4433}"/>
              </a:ext>
            </a:extLst>
          </p:cNvPr>
          <p:cNvSpPr txBox="1"/>
          <p:nvPr/>
        </p:nvSpPr>
        <p:spPr>
          <a:xfrm>
            <a:off x="836341" y="691375"/>
            <a:ext cx="10786864" cy="646331"/>
          </a:xfrm>
          <a:prstGeom prst="rect">
            <a:avLst/>
          </a:prstGeom>
          <a:noFill/>
        </p:spPr>
        <p:txBody>
          <a:bodyPr wrap="none" rtlCol="0">
            <a:spAutoFit/>
          </a:bodyPr>
          <a:lstStyle/>
          <a:p>
            <a:r>
              <a:rPr lang="en-US" sz="3600" b="1" dirty="0"/>
              <a:t>Handshape Acquisition over 3 years in all 22 children: </a:t>
            </a:r>
          </a:p>
        </p:txBody>
      </p:sp>
    </p:spTree>
    <p:extLst>
      <p:ext uri="{BB962C8B-B14F-4D97-AF65-F5344CB8AC3E}">
        <p14:creationId xmlns:p14="http://schemas.microsoft.com/office/powerpoint/2010/main" val="224826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DE078-B170-E6A2-A7F8-F9F798E19203}"/>
              </a:ext>
            </a:extLst>
          </p:cNvPr>
          <p:cNvSpPr txBox="1"/>
          <p:nvPr/>
        </p:nvSpPr>
        <p:spPr>
          <a:xfrm>
            <a:off x="1194955" y="1425634"/>
            <a:ext cx="10110354" cy="2554545"/>
          </a:xfrm>
          <a:prstGeom prst="rect">
            <a:avLst/>
          </a:prstGeom>
          <a:noFill/>
        </p:spPr>
        <p:txBody>
          <a:bodyPr wrap="square">
            <a:spAutoFit/>
          </a:bodyPr>
          <a:lstStyle/>
          <a:p>
            <a:pPr marL="514350" indent="-514350">
              <a:buAutoNum type="arabicPeriod"/>
            </a:pPr>
            <a:r>
              <a:rPr lang="en-US" sz="3200" b="0" i="0" dirty="0">
                <a:effectLst/>
              </a:rPr>
              <a:t>Sign and speech acquisition trajectory revealed </a:t>
            </a:r>
          </a:p>
          <a:p>
            <a:pPr marL="514350" indent="-514350">
              <a:buAutoNum type="arabicPeriod"/>
            </a:pPr>
            <a:endParaRPr lang="en-US" sz="3200" dirty="0"/>
          </a:p>
          <a:p>
            <a:pPr marL="514350" indent="-514350">
              <a:buAutoNum type="arabicPeriod"/>
            </a:pPr>
            <a:r>
              <a:rPr lang="en-US" sz="3200" b="0" i="0" dirty="0">
                <a:effectLst/>
              </a:rPr>
              <a:t>A steep trajectory </a:t>
            </a:r>
            <a:r>
              <a:rPr lang="en-US" sz="3200" dirty="0"/>
              <a:t>in the months </a:t>
            </a:r>
          </a:p>
          <a:p>
            <a:pPr marL="514350" indent="-514350">
              <a:buAutoNum type="arabicPeriod"/>
            </a:pPr>
            <a:endParaRPr lang="en-US" sz="3200" dirty="0"/>
          </a:p>
          <a:p>
            <a:pPr marL="514350" indent="-514350">
              <a:buAutoNum type="arabicPeriod"/>
            </a:pPr>
            <a:r>
              <a:rPr lang="en-US" sz="3200" dirty="0"/>
              <a:t>Gains in both speech and sign phonemes</a:t>
            </a:r>
          </a:p>
        </p:txBody>
      </p:sp>
      <p:sp>
        <p:nvSpPr>
          <p:cNvPr id="4" name="TextBox 3">
            <a:extLst>
              <a:ext uri="{FF2B5EF4-FFF2-40B4-BE49-F238E27FC236}">
                <a16:creationId xmlns:a16="http://schemas.microsoft.com/office/drawing/2014/main" id="{CCD3EE95-F37B-60C0-6B8C-234F4079E8E4}"/>
              </a:ext>
            </a:extLst>
          </p:cNvPr>
          <p:cNvSpPr txBox="1"/>
          <p:nvPr/>
        </p:nvSpPr>
        <p:spPr>
          <a:xfrm>
            <a:off x="4727863" y="563160"/>
            <a:ext cx="5278582" cy="707886"/>
          </a:xfrm>
          <a:prstGeom prst="rect">
            <a:avLst/>
          </a:prstGeom>
          <a:noFill/>
        </p:spPr>
        <p:txBody>
          <a:bodyPr wrap="square" rtlCol="0">
            <a:spAutoFit/>
          </a:bodyPr>
          <a:lstStyle/>
          <a:p>
            <a:r>
              <a:rPr lang="en-US" sz="4000" b="1" dirty="0"/>
              <a:t>Conclusions</a:t>
            </a:r>
          </a:p>
        </p:txBody>
      </p:sp>
    </p:spTree>
    <p:extLst>
      <p:ext uri="{BB962C8B-B14F-4D97-AF65-F5344CB8AC3E}">
        <p14:creationId xmlns:p14="http://schemas.microsoft.com/office/powerpoint/2010/main" val="2874088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BCBB4-A9FB-7241-9C95-2637F6F4B9DC}"/>
              </a:ext>
            </a:extLst>
          </p:cNvPr>
          <p:cNvSpPr>
            <a:spLocks noGrp="1"/>
          </p:cNvSpPr>
          <p:nvPr>
            <p:ph type="title"/>
          </p:nvPr>
        </p:nvSpPr>
        <p:spPr>
          <a:xfrm>
            <a:off x="937054" y="364696"/>
            <a:ext cx="10515600" cy="1091127"/>
          </a:xfrm>
        </p:spPr>
        <p:txBody>
          <a:bodyPr/>
          <a:lstStyle/>
          <a:p>
            <a:pPr algn="ctr"/>
            <a:r>
              <a:rPr lang="en-US" dirty="0"/>
              <a:t>Session Abstract</a:t>
            </a:r>
          </a:p>
        </p:txBody>
      </p:sp>
      <p:sp>
        <p:nvSpPr>
          <p:cNvPr id="5" name="Text Placeholder 4">
            <a:extLst>
              <a:ext uri="{FF2B5EF4-FFF2-40B4-BE49-F238E27FC236}">
                <a16:creationId xmlns:a16="http://schemas.microsoft.com/office/drawing/2014/main" id="{F30BEE95-F3D5-68A9-BC57-EB3A5F0FDA90}"/>
              </a:ext>
            </a:extLst>
          </p:cNvPr>
          <p:cNvSpPr>
            <a:spLocks noGrp="1"/>
          </p:cNvSpPr>
          <p:nvPr>
            <p:ph type="body" idx="1"/>
          </p:nvPr>
        </p:nvSpPr>
        <p:spPr>
          <a:xfrm>
            <a:off x="838200" y="1843872"/>
            <a:ext cx="10515600" cy="4489622"/>
          </a:xfrm>
        </p:spPr>
        <p:txBody>
          <a:bodyPr>
            <a:normAutofit fontScale="92500" lnSpcReduction="20000"/>
          </a:bodyPr>
          <a:lstStyle/>
          <a:p>
            <a:pPr algn="l"/>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Multiple efforts to improve educational outcomes of children who are deaf and hard-of-hearing (DHH) have resulted in typical or “near-normal” spoken language trajectories and grade-level school performance for many, but not all, children with significant hearing loss. Those who rely on American Sign Language to communicate and access early intervention (EI) and school program offerings should also demonstrate developmentally “normal” sign language trajectories. </a:t>
            </a:r>
          </a:p>
          <a:p>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The purpose of this seminar is to address ASL milestones, what is and what is not known, in assessing communication needs of young children who use sign language. </a:t>
            </a:r>
          </a:p>
          <a:p>
            <a:endParaRPr lang="en-US" dirty="0"/>
          </a:p>
        </p:txBody>
      </p:sp>
    </p:spTree>
    <p:extLst>
      <p:ext uri="{BB962C8B-B14F-4D97-AF65-F5344CB8AC3E}">
        <p14:creationId xmlns:p14="http://schemas.microsoft.com/office/powerpoint/2010/main" val="2910911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2E490-43CA-B570-D03D-7BCAE0DA1469}"/>
              </a:ext>
            </a:extLst>
          </p:cNvPr>
          <p:cNvSpPr txBox="1"/>
          <p:nvPr/>
        </p:nvSpPr>
        <p:spPr>
          <a:xfrm>
            <a:off x="962890" y="695182"/>
            <a:ext cx="10557164" cy="4524315"/>
          </a:xfrm>
          <a:prstGeom prst="rect">
            <a:avLst/>
          </a:prstGeom>
          <a:noFill/>
        </p:spPr>
        <p:txBody>
          <a:bodyPr wrap="square" rtlCol="0">
            <a:spAutoFit/>
          </a:bodyPr>
          <a:lstStyle/>
          <a:p>
            <a:pPr algn="ctr"/>
            <a:r>
              <a:rPr lang="en-US" sz="3200" b="1" dirty="0"/>
              <a:t>What do know from the research? </a:t>
            </a:r>
          </a:p>
          <a:p>
            <a:r>
              <a:rPr lang="en-US" sz="3200" b="1" dirty="0"/>
              <a:t>Milestones are important</a:t>
            </a:r>
          </a:p>
          <a:p>
            <a:endParaRPr lang="en-US" sz="3200" b="1" dirty="0"/>
          </a:p>
          <a:p>
            <a:r>
              <a:rPr lang="en-US" sz="3200" b="1" dirty="0"/>
              <a:t>To be useful, they must</a:t>
            </a:r>
          </a:p>
          <a:p>
            <a:endParaRPr lang="en-US" sz="3200" b="1" dirty="0"/>
          </a:p>
          <a:p>
            <a:r>
              <a:rPr lang="en-US" sz="3200" b="1" i="0" dirty="0">
                <a:effectLst/>
              </a:rPr>
              <a:t>Two popular ASL 0-3 and 0-5 assessments, the </a:t>
            </a:r>
            <a:r>
              <a:rPr lang="en-US" sz="3200" b="1" dirty="0"/>
              <a:t>ASL:CDI and VCSL</a:t>
            </a:r>
          </a:p>
          <a:p>
            <a:pPr marL="514350" indent="-514350">
              <a:buAutoNum type="arabicPeriod"/>
            </a:pPr>
            <a:endParaRPr lang="en-US" sz="3200" b="1" dirty="0"/>
          </a:p>
          <a:p>
            <a:r>
              <a:rPr lang="en-US" sz="3200" b="1" i="0" dirty="0">
                <a:effectLst/>
              </a:rPr>
              <a:t>Empirical research supports their </a:t>
            </a:r>
            <a:r>
              <a:rPr lang="en-US" sz="3200" b="1" dirty="0"/>
              <a:t>use, but</a:t>
            </a:r>
            <a:endParaRPr lang="en-US" sz="3200" dirty="0"/>
          </a:p>
        </p:txBody>
      </p:sp>
    </p:spTree>
    <p:extLst>
      <p:ext uri="{BB962C8B-B14F-4D97-AF65-F5344CB8AC3E}">
        <p14:creationId xmlns:p14="http://schemas.microsoft.com/office/powerpoint/2010/main" val="212610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2E490-43CA-B570-D03D-7BCAE0DA1469}"/>
              </a:ext>
            </a:extLst>
          </p:cNvPr>
          <p:cNvSpPr txBox="1"/>
          <p:nvPr/>
        </p:nvSpPr>
        <p:spPr>
          <a:xfrm>
            <a:off x="1097971" y="601664"/>
            <a:ext cx="10557164" cy="4524315"/>
          </a:xfrm>
          <a:prstGeom prst="rect">
            <a:avLst/>
          </a:prstGeom>
          <a:noFill/>
        </p:spPr>
        <p:txBody>
          <a:bodyPr wrap="square" rtlCol="0">
            <a:spAutoFit/>
          </a:bodyPr>
          <a:lstStyle/>
          <a:p>
            <a:pPr algn="ctr"/>
            <a:r>
              <a:rPr lang="en-US" sz="3200" b="1" dirty="0"/>
              <a:t>What do we not know? </a:t>
            </a:r>
          </a:p>
          <a:p>
            <a:pPr marL="514350" indent="-514350">
              <a:buAutoNum type="arabicPeriod"/>
            </a:pPr>
            <a:r>
              <a:rPr lang="en-US" sz="3200" b="1" dirty="0"/>
              <a:t>How do we apply these findings with children who are</a:t>
            </a:r>
          </a:p>
          <a:p>
            <a:pPr marL="514350" indent="-514350">
              <a:buAutoNum type="arabicPeriod"/>
            </a:pPr>
            <a:endParaRPr lang="en-US" sz="3200" b="1" dirty="0"/>
          </a:p>
          <a:p>
            <a:pPr marL="514350" indent="-514350">
              <a:buAutoNum type="arabicPeriod"/>
            </a:pPr>
            <a:r>
              <a:rPr lang="en-US" sz="3200" b="1" dirty="0"/>
              <a:t>At what point in documenting developmental delays should an SLP encourage</a:t>
            </a:r>
          </a:p>
          <a:p>
            <a:pPr marL="514350" indent="-514350">
              <a:buAutoNum type="arabicPeriod"/>
            </a:pPr>
            <a:endParaRPr lang="en-US" sz="3200" b="1" dirty="0"/>
          </a:p>
          <a:p>
            <a:pPr marL="514350" indent="-514350">
              <a:buAutoNum type="arabicPeriod"/>
            </a:pPr>
            <a:r>
              <a:rPr lang="en-US" sz="3200" b="1" dirty="0"/>
              <a:t>How do we assure both hearing and deaf parents will </a:t>
            </a:r>
          </a:p>
          <a:p>
            <a:pPr marL="514350" indent="-514350">
              <a:buAutoNum type="arabicPeriod"/>
            </a:pPr>
            <a:endParaRPr lang="en-US" sz="3200" b="1" i="0" dirty="0">
              <a:effectLst/>
            </a:endParaRPr>
          </a:p>
          <a:p>
            <a:pPr marL="514350" indent="-514350">
              <a:buAutoNum type="arabicPeriod"/>
            </a:pPr>
            <a:r>
              <a:rPr lang="en-US" sz="3200" b="1" i="0" dirty="0">
                <a:effectLst/>
              </a:rPr>
              <a:t>What training</a:t>
            </a:r>
            <a:endParaRPr lang="en-US" sz="3200" b="1" dirty="0"/>
          </a:p>
        </p:txBody>
      </p:sp>
    </p:spTree>
    <p:extLst>
      <p:ext uri="{BB962C8B-B14F-4D97-AF65-F5344CB8AC3E}">
        <p14:creationId xmlns:p14="http://schemas.microsoft.com/office/powerpoint/2010/main" val="558623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A88B95-E0C7-8B80-EC5D-A93544A57DEF}"/>
              </a:ext>
            </a:extLst>
          </p:cNvPr>
          <p:cNvSpPr txBox="1"/>
          <p:nvPr/>
        </p:nvSpPr>
        <p:spPr>
          <a:xfrm>
            <a:off x="758282" y="558501"/>
            <a:ext cx="10961650" cy="6463308"/>
          </a:xfrm>
          <a:prstGeom prst="rect">
            <a:avLst/>
          </a:prstGeom>
          <a:noFill/>
        </p:spPr>
        <p:txBody>
          <a:bodyPr wrap="square" rtlCol="0">
            <a:spAutoFit/>
          </a:bodyPr>
          <a:lstStyle/>
          <a:p>
            <a:pPr algn="l" fontAlgn="base"/>
            <a:r>
              <a:rPr lang="en-US" dirty="0"/>
              <a:t>Bower, C., Reilly, B. K., </a:t>
            </a:r>
            <a:r>
              <a:rPr lang="en-US" dirty="0" err="1"/>
              <a:t>Richerson</a:t>
            </a:r>
            <a:r>
              <a:rPr lang="en-US" dirty="0"/>
              <a:t>, J., Hecht, J., Committee on Practice &amp; Ambulatory Medicine. Hearing assessment in infants, children, and adolescents: Recommendations beyond neonatal screening. American Academy of Pediatrics. (2023). </a:t>
            </a:r>
            <a:r>
              <a:rPr lang="en-US" i="1" dirty="0"/>
              <a:t>Pediatrics, 152</a:t>
            </a:r>
            <a:r>
              <a:rPr lang="en-US" dirty="0"/>
              <a:t>:</a:t>
            </a:r>
            <a:r>
              <a:rPr lang="en-US" b="0" i="0" dirty="0">
                <a:effectLst/>
              </a:rPr>
              <a:t> e2023063288. </a:t>
            </a:r>
            <a:r>
              <a:rPr lang="en-US" b="0" i="0" u="none" strike="noStrike" dirty="0">
                <a:effectLst/>
                <a:hlinkClick r:id="rId2">
                  <a:extLst>
                    <a:ext uri="{A12FA001-AC4F-418D-AE19-62706E023703}">
                      <ahyp:hlinkClr xmlns:ahyp="http://schemas.microsoft.com/office/drawing/2018/hyperlinkcolor" val="tx"/>
                    </a:ext>
                  </a:extLst>
                </a:hlinkClick>
              </a:rPr>
              <a:t>https://doi.org/10.1542/peds.2023-063288</a:t>
            </a:r>
            <a:endParaRPr lang="en-US" b="0" i="0" dirty="0">
              <a:effectLst/>
            </a:endParaRPr>
          </a:p>
          <a:p>
            <a:br>
              <a:rPr lang="en-US" dirty="0"/>
            </a:br>
            <a:r>
              <a:rPr lang="en-US" b="0" i="0" dirty="0">
                <a:solidFill>
                  <a:srgbClr val="212121"/>
                </a:solidFill>
                <a:effectLst/>
              </a:rPr>
              <a:t>Choe, G., Park, S. K., </a:t>
            </a:r>
            <a:r>
              <a:rPr lang="en-US" dirty="0">
                <a:solidFill>
                  <a:srgbClr val="212121"/>
                </a:solidFill>
              </a:rPr>
              <a:t>&amp; </a:t>
            </a:r>
            <a:r>
              <a:rPr lang="en-US" b="0" i="0" dirty="0">
                <a:solidFill>
                  <a:srgbClr val="212121"/>
                </a:solidFill>
                <a:effectLst/>
              </a:rPr>
              <a:t>Kim, B. J. (2023). Hearing loss in neonates and infants. </a:t>
            </a:r>
            <a:r>
              <a:rPr lang="en-US" i="1" dirty="0">
                <a:solidFill>
                  <a:srgbClr val="212121"/>
                </a:solidFill>
              </a:rPr>
              <a:t>Clin Exp </a:t>
            </a:r>
            <a:r>
              <a:rPr lang="en-US" i="1" dirty="0" err="1">
                <a:solidFill>
                  <a:srgbClr val="212121"/>
                </a:solidFill>
              </a:rPr>
              <a:t>Pediatr</a:t>
            </a:r>
            <a:r>
              <a:rPr lang="en-US" i="1" dirty="0">
                <a:solidFill>
                  <a:srgbClr val="212121"/>
                </a:solidFill>
              </a:rPr>
              <a:t>, </a:t>
            </a:r>
            <a:r>
              <a:rPr lang="en-US" b="0" i="0" dirty="0">
                <a:solidFill>
                  <a:srgbClr val="212121"/>
                </a:solidFill>
                <a:effectLst/>
              </a:rPr>
              <a:t>66(9):369-376.                    </a:t>
            </a:r>
            <a:r>
              <a:rPr lang="en-US" b="0" i="0" dirty="0" err="1">
                <a:solidFill>
                  <a:srgbClr val="212121"/>
                </a:solidFill>
                <a:effectLst/>
              </a:rPr>
              <a:t>doi</a:t>
            </a:r>
            <a:r>
              <a:rPr lang="en-US" b="0" i="0" dirty="0">
                <a:solidFill>
                  <a:srgbClr val="212121"/>
                </a:solidFill>
                <a:effectLst/>
              </a:rPr>
              <a:t>: 10.3345/cep.2022.01011. </a:t>
            </a:r>
          </a:p>
          <a:p>
            <a:endParaRPr lang="en-US" dirty="0">
              <a:solidFill>
                <a:srgbClr val="212121"/>
              </a:solidFill>
            </a:endParaRPr>
          </a:p>
          <a:p>
            <a:r>
              <a:rPr lang="en-US" b="0" i="0" dirty="0">
                <a:solidFill>
                  <a:srgbClr val="212121"/>
                </a:solidFill>
                <a:effectLst/>
              </a:rPr>
              <a:t>Crowe, K., &amp; McLeod, S. (2020). </a:t>
            </a:r>
            <a:r>
              <a:rPr lang="en-US" b="0" i="0" dirty="0">
                <a:effectLst/>
              </a:rPr>
              <a:t>Children’s English Consonant Acquisition in the United States: A Review. </a:t>
            </a:r>
            <a:r>
              <a:rPr lang="en-US" b="0" i="1" dirty="0">
                <a:effectLst/>
              </a:rPr>
              <a:t>American Journal of Speech-Language Pathology, 29</a:t>
            </a:r>
            <a:r>
              <a:rPr lang="en-US" b="0" i="0" dirty="0">
                <a:effectLst/>
              </a:rPr>
              <a:t>: 2155-2169.</a:t>
            </a:r>
            <a:endParaRPr lang="en-US" b="0" i="0" dirty="0">
              <a:solidFill>
                <a:srgbClr val="212121"/>
              </a:solidFill>
              <a:effectLst/>
            </a:endParaRPr>
          </a:p>
          <a:p>
            <a:endParaRPr lang="en-US" dirty="0"/>
          </a:p>
          <a:p>
            <a:r>
              <a:rPr lang="en-US" dirty="0"/>
              <a:t>Deane, R. (2022). S</a:t>
            </a:r>
            <a:r>
              <a:rPr lang="en-US" b="0" i="0" dirty="0">
                <a:effectLst/>
              </a:rPr>
              <a:t>tatistics on children, youth and families in Virginia from the Annie E. Casey Foundation and Voices for Virginia’s </a:t>
            </a:r>
            <a:r>
              <a:rPr lang="en-US" dirty="0"/>
              <a:t>children. Available at </a:t>
            </a:r>
            <a:r>
              <a:rPr lang="en-US" dirty="0">
                <a:hlinkClick r:id="rId3">
                  <a:extLst>
                    <a:ext uri="{A12FA001-AC4F-418D-AE19-62706E023703}">
                      <ahyp:hlinkClr xmlns:ahyp="http://schemas.microsoft.com/office/drawing/2018/hyperlinkcolor" val="tx"/>
                    </a:ext>
                  </a:extLst>
                </a:hlinkClick>
              </a:rPr>
              <a:t>https://datacenter.aecf.org/data/tables/9181-children-living-in-families-below-200-poverty</a:t>
            </a:r>
            <a:endParaRPr lang="en-US" dirty="0"/>
          </a:p>
          <a:p>
            <a:endParaRPr lang="en-US" dirty="0"/>
          </a:p>
          <a:p>
            <a:r>
              <a:rPr lang="en-US" dirty="0"/>
              <a:t>Hernandez, B., Allen, T., &amp; </a:t>
            </a:r>
            <a:r>
              <a:rPr lang="en-US" dirty="0" err="1"/>
              <a:t>Morere</a:t>
            </a:r>
            <a:r>
              <a:rPr lang="en-US" dirty="0"/>
              <a:t>, D. (2022). </a:t>
            </a:r>
            <a:r>
              <a:rPr kumimoji="0" lang="en-US" altLang="en-US" sz="1800" i="0" u="none" strike="noStrike" cap="none" normalizeH="0" baseline="0" dirty="0">
                <a:ln>
                  <a:noFill/>
                </a:ln>
                <a:solidFill>
                  <a:srgbClr val="2A2A2A"/>
                </a:solidFill>
                <a:effectLst/>
              </a:rPr>
              <a:t>ASL developmental </a:t>
            </a:r>
            <a:r>
              <a:rPr lang="en-US" altLang="en-US" dirty="0">
                <a:solidFill>
                  <a:srgbClr val="2A2A2A"/>
                </a:solidFill>
              </a:rPr>
              <a:t>t</a:t>
            </a:r>
            <a:r>
              <a:rPr kumimoji="0" lang="en-US" altLang="en-US" sz="1800" i="0" u="none" strike="noStrike" cap="none" normalizeH="0" baseline="0" dirty="0">
                <a:ln>
                  <a:noFill/>
                </a:ln>
                <a:solidFill>
                  <a:srgbClr val="2A2A2A"/>
                </a:solidFill>
                <a:effectLst/>
              </a:rPr>
              <a:t>rends </a:t>
            </a:r>
            <a:r>
              <a:rPr lang="en-US" altLang="en-US" dirty="0">
                <a:solidFill>
                  <a:srgbClr val="2A2A2A"/>
                </a:solidFill>
              </a:rPr>
              <a:t>a</a:t>
            </a:r>
            <a:r>
              <a:rPr kumimoji="0" lang="en-US" altLang="en-US" sz="1800" i="0" u="none" strike="noStrike" cap="none" normalizeH="0" baseline="0" dirty="0">
                <a:ln>
                  <a:noFill/>
                </a:ln>
                <a:solidFill>
                  <a:srgbClr val="2A2A2A"/>
                </a:solidFill>
                <a:effectLst/>
              </a:rPr>
              <a:t>mong </a:t>
            </a:r>
            <a:r>
              <a:rPr lang="en-US" altLang="en-US" dirty="0">
                <a:solidFill>
                  <a:srgbClr val="2A2A2A"/>
                </a:solidFill>
              </a:rPr>
              <a:t>d</a:t>
            </a:r>
            <a:r>
              <a:rPr kumimoji="0" lang="en-US" altLang="en-US" sz="1800" i="0" u="none" strike="noStrike" cap="none" normalizeH="0" baseline="0" dirty="0">
                <a:ln>
                  <a:noFill/>
                </a:ln>
                <a:solidFill>
                  <a:srgbClr val="2A2A2A"/>
                </a:solidFill>
                <a:effectLst/>
              </a:rPr>
              <a:t>eaf </a:t>
            </a:r>
            <a:r>
              <a:rPr lang="en-US" altLang="en-US" dirty="0">
                <a:solidFill>
                  <a:srgbClr val="2A2A2A"/>
                </a:solidFill>
              </a:rPr>
              <a:t>c</a:t>
            </a:r>
            <a:r>
              <a:rPr kumimoji="0" lang="en-US" altLang="en-US" sz="1800" i="0" u="none" strike="noStrike" cap="none" normalizeH="0" baseline="0" dirty="0">
                <a:ln>
                  <a:noFill/>
                </a:ln>
                <a:solidFill>
                  <a:srgbClr val="2A2A2A"/>
                </a:solidFill>
                <a:effectLst/>
              </a:rPr>
              <a:t>hildren, ages </a:t>
            </a:r>
            <a:r>
              <a:rPr lang="en-US" altLang="en-US" dirty="0">
                <a:solidFill>
                  <a:srgbClr val="2A2A2A"/>
                </a:solidFill>
              </a:rPr>
              <a:t>b</a:t>
            </a:r>
            <a:r>
              <a:rPr kumimoji="0" lang="en-US" altLang="en-US" sz="1800" i="0" u="none" strike="noStrike" cap="none" normalizeH="0" baseline="0" dirty="0">
                <a:ln>
                  <a:noFill/>
                </a:ln>
                <a:solidFill>
                  <a:srgbClr val="2A2A2A"/>
                </a:solidFill>
                <a:effectLst/>
              </a:rPr>
              <a:t>irth to five. </a:t>
            </a:r>
          </a:p>
          <a:p>
            <a:r>
              <a:rPr kumimoji="0" lang="en-US" altLang="en-US" sz="1800" i="1" u="none" strike="noStrike" cap="none" normalizeH="0" baseline="0" dirty="0">
                <a:ln>
                  <a:noFill/>
                </a:ln>
                <a:solidFill>
                  <a:srgbClr val="2A2A2A"/>
                </a:solidFill>
                <a:effectLst/>
              </a:rPr>
              <a:t>Journal of Deaf Studies and Deaf Education, 28: </a:t>
            </a:r>
            <a:r>
              <a:rPr kumimoji="0" lang="en-US" altLang="en-US" sz="1800" u="none" strike="noStrike" cap="none" normalizeH="0" baseline="0" dirty="0">
                <a:ln>
                  <a:noFill/>
                </a:ln>
                <a:effectLst/>
              </a:rPr>
              <a:t>7-20. </a:t>
            </a:r>
            <a:r>
              <a:rPr kumimoji="0" lang="en-US" altLang="en-US" sz="1800" b="0" i="0" u="none" strike="noStrike" cap="none" normalizeH="0" baseline="0" dirty="0">
                <a:ln>
                  <a:noFill/>
                </a:ln>
                <a:effectLst/>
                <a:hlinkClick r:id="rId4">
                  <a:extLst>
                    <a:ext uri="{A12FA001-AC4F-418D-AE19-62706E023703}">
                      <ahyp:hlinkClr xmlns:ahyp="http://schemas.microsoft.com/office/drawing/2018/hyperlinkcolor" val="tx"/>
                    </a:ext>
                  </a:extLst>
                </a:hlinkClick>
              </a:rPr>
              <a:t>https://doi.org/10.1093/deafed/enac036</a:t>
            </a:r>
            <a:endParaRPr kumimoji="0" lang="en-US" altLang="en-US" sz="1800" b="0" i="0" u="none" strike="noStrike" cap="none" normalizeH="0" baseline="0" dirty="0">
              <a:ln>
                <a:noFill/>
              </a:ln>
              <a:effectLst/>
            </a:endParaRPr>
          </a:p>
          <a:p>
            <a:endParaRPr lang="en-US" dirty="0"/>
          </a:p>
          <a:p>
            <a:r>
              <a:rPr lang="en-US" dirty="0"/>
              <a:t>Joint Committee on Infant Hearing. (2019). Year 2019 Position Statement: Principles and Guidelines for </a:t>
            </a:r>
          </a:p>
          <a:p>
            <a:r>
              <a:rPr lang="en-US" dirty="0"/>
              <a:t>Early Hearing Detection and Intervention Programs. </a:t>
            </a:r>
            <a:r>
              <a:rPr lang="en-US" i="1" dirty="0"/>
              <a:t>The Journal of Early Hearing Detection and Intervention</a:t>
            </a:r>
            <a:r>
              <a:rPr lang="en-US" dirty="0"/>
              <a:t>, 4: 1-44. </a:t>
            </a:r>
          </a:p>
          <a:p>
            <a:endParaRPr lang="en-US" dirty="0"/>
          </a:p>
          <a:p>
            <a:r>
              <a:rPr lang="en-US" b="0" i="0" dirty="0">
                <a:solidFill>
                  <a:srgbClr val="333333"/>
                </a:solidFill>
                <a:effectLst/>
              </a:rPr>
              <a:t>Mitchell, R., &amp; </a:t>
            </a:r>
            <a:r>
              <a:rPr lang="en-US" b="0" i="0" dirty="0" err="1">
                <a:solidFill>
                  <a:srgbClr val="333333"/>
                </a:solidFill>
                <a:effectLst/>
              </a:rPr>
              <a:t>Karchmer</a:t>
            </a:r>
            <a:r>
              <a:rPr lang="en-US" b="0" i="0" dirty="0">
                <a:solidFill>
                  <a:srgbClr val="333333"/>
                </a:solidFill>
                <a:effectLst/>
              </a:rPr>
              <a:t>, M. (2005). Parental hearing status and signing among deaf and hard of hearing students. </a:t>
            </a:r>
            <a:r>
              <a:rPr lang="en-US" b="0" i="1" dirty="0">
                <a:solidFill>
                  <a:srgbClr val="333333"/>
                </a:solidFill>
                <a:effectLst/>
              </a:rPr>
              <a:t>Sign Language Studies, 5</a:t>
            </a:r>
            <a:r>
              <a:rPr lang="en-US" b="0" i="0" dirty="0">
                <a:solidFill>
                  <a:srgbClr val="333333"/>
                </a:solidFill>
                <a:effectLst/>
              </a:rPr>
              <a:t>:83-96.</a:t>
            </a:r>
          </a:p>
          <a:p>
            <a:endParaRPr lang="en-US" dirty="0"/>
          </a:p>
        </p:txBody>
      </p:sp>
      <p:sp>
        <p:nvSpPr>
          <p:cNvPr id="5" name="Rectangle 1">
            <a:extLst>
              <a:ext uri="{FF2B5EF4-FFF2-40B4-BE49-F238E27FC236}">
                <a16:creationId xmlns:a16="http://schemas.microsoft.com/office/drawing/2014/main" id="{8C09369D-8977-64CD-E624-56BBD7F7B81A}"/>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4E34E5D-21FA-0F63-A12F-36CBF63E37C6}"/>
              </a:ext>
            </a:extLst>
          </p:cNvPr>
          <p:cNvSpPr txBox="1"/>
          <p:nvPr/>
        </p:nvSpPr>
        <p:spPr>
          <a:xfrm>
            <a:off x="4322534" y="0"/>
            <a:ext cx="4449451" cy="646331"/>
          </a:xfrm>
          <a:prstGeom prst="rect">
            <a:avLst/>
          </a:prstGeom>
          <a:noFill/>
        </p:spPr>
        <p:txBody>
          <a:bodyPr wrap="square" rtlCol="0">
            <a:spAutoFit/>
          </a:bodyPr>
          <a:lstStyle/>
          <a:p>
            <a:r>
              <a:rPr lang="en-US" sz="3600" dirty="0"/>
              <a:t>Selected References</a:t>
            </a:r>
          </a:p>
        </p:txBody>
      </p:sp>
    </p:spTree>
    <p:extLst>
      <p:ext uri="{BB962C8B-B14F-4D97-AF65-F5344CB8AC3E}">
        <p14:creationId xmlns:p14="http://schemas.microsoft.com/office/powerpoint/2010/main" val="762508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AFCA5-27CA-E188-545C-0649523BE8A0}"/>
              </a:ext>
            </a:extLst>
          </p:cNvPr>
          <p:cNvSpPr txBox="1"/>
          <p:nvPr/>
        </p:nvSpPr>
        <p:spPr>
          <a:xfrm>
            <a:off x="581025" y="210112"/>
            <a:ext cx="11029950" cy="6186309"/>
          </a:xfrm>
          <a:prstGeom prst="rect">
            <a:avLst/>
          </a:prstGeom>
          <a:noFill/>
        </p:spPr>
        <p:txBody>
          <a:bodyPr wrap="square">
            <a:spAutoFit/>
          </a:bodyPr>
          <a:lstStyle/>
          <a:p>
            <a:endParaRPr lang="en-US" dirty="0">
              <a:solidFill>
                <a:srgbClr val="333333"/>
              </a:solidFill>
            </a:endParaRPr>
          </a:p>
          <a:p>
            <a:r>
              <a:rPr lang="en-US" b="0" i="0" dirty="0">
                <a:solidFill>
                  <a:srgbClr val="333333"/>
                </a:solidFill>
                <a:effectLst/>
              </a:rPr>
              <a:t>National Association of State Directors of Special Education. (2018). </a:t>
            </a:r>
            <a:r>
              <a:rPr lang="en-US" b="0" i="1" dirty="0">
                <a:solidFill>
                  <a:srgbClr val="333333"/>
                </a:solidFill>
                <a:effectLst/>
              </a:rPr>
              <a:t>Optimizing educational outcomes for students who are deaf or hard of hearing: Educational service </a:t>
            </a:r>
            <a:r>
              <a:rPr lang="en-US" i="1" dirty="0">
                <a:solidFill>
                  <a:srgbClr val="333333"/>
                </a:solidFill>
              </a:rPr>
              <a:t>g</a:t>
            </a:r>
            <a:r>
              <a:rPr lang="en-US" b="0" i="1" dirty="0">
                <a:solidFill>
                  <a:srgbClr val="333333"/>
                </a:solidFill>
                <a:effectLst/>
              </a:rPr>
              <a:t>uidelines 3</a:t>
            </a:r>
            <a:r>
              <a:rPr lang="en-US" b="0" i="1" baseline="30000" dirty="0">
                <a:solidFill>
                  <a:srgbClr val="333333"/>
                </a:solidFill>
                <a:effectLst/>
              </a:rPr>
              <a:t>rd</a:t>
            </a:r>
            <a:r>
              <a:rPr lang="en-US" b="0" i="1" dirty="0">
                <a:solidFill>
                  <a:srgbClr val="333333"/>
                </a:solidFill>
                <a:effectLst/>
              </a:rPr>
              <a:t> edition. </a:t>
            </a:r>
            <a:r>
              <a:rPr lang="en-US" b="0" dirty="0">
                <a:solidFill>
                  <a:srgbClr val="333333"/>
                </a:solidFill>
                <a:effectLst/>
              </a:rPr>
              <a:t>VA: Alexandria.</a:t>
            </a:r>
          </a:p>
          <a:p>
            <a:endParaRPr lang="en-US" b="0" i="0" dirty="0">
              <a:solidFill>
                <a:srgbClr val="333333"/>
              </a:solidFill>
              <a:effectLst/>
            </a:endParaRPr>
          </a:p>
          <a:p>
            <a:r>
              <a:rPr lang="en-US" dirty="0">
                <a:solidFill>
                  <a:srgbClr val="333333"/>
                </a:solidFill>
              </a:rPr>
              <a:t>Pape, L., Kennedy, K., Kaf, W., &amp; </a:t>
            </a:r>
            <a:r>
              <a:rPr lang="en-US" dirty="0" err="1">
                <a:solidFill>
                  <a:srgbClr val="333333"/>
                </a:solidFill>
              </a:rPr>
              <a:t>Zahirsha</a:t>
            </a:r>
            <a:r>
              <a:rPr lang="en-US" dirty="0">
                <a:solidFill>
                  <a:srgbClr val="333333"/>
                </a:solidFill>
              </a:rPr>
              <a:t>, Z. (2014). Immigration within the United States: Prevalence of childhood hearing loss revisited. </a:t>
            </a:r>
            <a:r>
              <a:rPr lang="en-US" i="1" dirty="0">
                <a:solidFill>
                  <a:srgbClr val="333333"/>
                </a:solidFill>
              </a:rPr>
              <a:t>American Journal of Audiology, 23</a:t>
            </a:r>
            <a:r>
              <a:rPr lang="en-US" dirty="0">
                <a:solidFill>
                  <a:srgbClr val="333333"/>
                </a:solidFill>
              </a:rPr>
              <a:t>: </a:t>
            </a:r>
            <a:r>
              <a:rPr lang="en-US" dirty="0"/>
              <a:t>238-241. </a:t>
            </a:r>
            <a:r>
              <a:rPr lang="en-US" b="0" i="0" u="none" strike="noStrike" dirty="0">
                <a:effectLst/>
                <a:hlinkClick r:id="rId2">
                  <a:extLst>
                    <a:ext uri="{A12FA001-AC4F-418D-AE19-62706E023703}">
                      <ahyp:hlinkClr xmlns:ahyp="http://schemas.microsoft.com/office/drawing/2018/hyperlinkcolor" val="tx"/>
                    </a:ext>
                  </a:extLst>
                </a:hlinkClick>
              </a:rPr>
              <a:t>https://doi.org/10.1044/2014_AJA-13-0058</a:t>
            </a:r>
            <a:endParaRPr lang="en-US" b="0" i="0" u="none" strike="noStrike" dirty="0">
              <a:effectLst/>
            </a:endParaRPr>
          </a:p>
          <a:p>
            <a:endParaRPr lang="en-US" dirty="0"/>
          </a:p>
          <a:p>
            <a:r>
              <a:rPr lang="en-US" dirty="0"/>
              <a:t>Simms, L., Baker, S., &amp; Clark, D. (2013). The Standardized Visual Communication and Sign Language Checklist for Children. </a:t>
            </a:r>
            <a:r>
              <a:rPr lang="en-US" i="1" dirty="0"/>
              <a:t>Sign Language Studies, 14</a:t>
            </a:r>
            <a:r>
              <a:rPr lang="en-US" dirty="0"/>
              <a:t>: 104-124. </a:t>
            </a:r>
          </a:p>
          <a:p>
            <a:endParaRPr lang="en-US" dirty="0"/>
          </a:p>
          <a:p>
            <a:r>
              <a:rPr lang="en-US" dirty="0"/>
              <a:t>Seal, B., </a:t>
            </a:r>
            <a:r>
              <a:rPr lang="en-US" dirty="0" err="1"/>
              <a:t>Belznar</a:t>
            </a:r>
            <a:r>
              <a:rPr lang="en-US" dirty="0"/>
              <a:t>, K., Nussbaum, D., Scott, S., &amp; Waddy-Smith, B. (2011). </a:t>
            </a:r>
            <a:r>
              <a:rPr lang="en-US" b="0" i="0" dirty="0">
                <a:effectLst/>
              </a:rPr>
              <a:t>Consonant and sign phoneme acquisition</a:t>
            </a:r>
            <a:br>
              <a:rPr lang="en-US" dirty="0"/>
            </a:br>
            <a:r>
              <a:rPr lang="en-US" b="0" i="0" dirty="0">
                <a:effectLst/>
              </a:rPr>
              <a:t>in signing children following cochlear implantation. </a:t>
            </a:r>
            <a:r>
              <a:rPr lang="en-US" b="0" i="1" dirty="0">
                <a:effectLst/>
              </a:rPr>
              <a:t>Cochlear Implants International, 12: </a:t>
            </a:r>
            <a:r>
              <a:rPr lang="en-US" b="0" dirty="0">
                <a:effectLst/>
              </a:rPr>
              <a:t>34-43. </a:t>
            </a:r>
            <a:endParaRPr lang="en-US" dirty="0"/>
          </a:p>
          <a:p>
            <a:endParaRPr lang="en-US" dirty="0"/>
          </a:p>
          <a:p>
            <a:r>
              <a:rPr lang="en-US" i="0" u="none" strike="noStrike" dirty="0">
                <a:effectLst/>
              </a:rPr>
              <a:t>Stephens, E. M., </a:t>
            </a:r>
            <a:r>
              <a:rPr lang="en-US" i="0" u="none" strike="noStrike" dirty="0" err="1">
                <a:effectLst/>
              </a:rPr>
              <a:t>Etawil</a:t>
            </a:r>
            <a:r>
              <a:rPr lang="en-US" i="0" u="none" strike="noStrike" dirty="0">
                <a:effectLst/>
              </a:rPr>
              <a:t>, Y., Khalsa, I. K., </a:t>
            </a:r>
            <a:r>
              <a:rPr lang="en-US" i="0" u="none" strike="noStrike" dirty="0" err="1">
                <a:effectLst/>
              </a:rPr>
              <a:t>Majarrez</a:t>
            </a:r>
            <a:r>
              <a:rPr lang="en-US" i="0" u="none" strike="noStrike" dirty="0">
                <a:effectLst/>
              </a:rPr>
              <a:t>, L., </a:t>
            </a:r>
            <a:r>
              <a:rPr lang="en-US" i="0" u="none" strike="noStrike" dirty="0" err="1">
                <a:effectLst/>
              </a:rPr>
              <a:t>Stephans</a:t>
            </a:r>
            <a:r>
              <a:rPr lang="en-US" i="0" u="none" strike="noStrike" dirty="0">
                <a:effectLst/>
              </a:rPr>
              <a:t>, I., &amp; Chan, D. K. (2024). </a:t>
            </a:r>
            <a:r>
              <a:rPr lang="en-US" i="0" dirty="0">
                <a:solidFill>
                  <a:srgbClr val="1C1D1E"/>
                </a:solidFill>
                <a:effectLst/>
              </a:rPr>
              <a:t>Sociodemographic disparities in educational </a:t>
            </a:r>
            <a:r>
              <a:rPr lang="en-US" dirty="0">
                <a:solidFill>
                  <a:srgbClr val="1C1D1E"/>
                </a:solidFill>
              </a:rPr>
              <a:t>s</a:t>
            </a:r>
            <a:r>
              <a:rPr lang="en-US" i="0" dirty="0">
                <a:solidFill>
                  <a:srgbClr val="1C1D1E"/>
                </a:solidFill>
                <a:effectLst/>
              </a:rPr>
              <a:t>ervices in children who are deaf or </a:t>
            </a:r>
            <a:r>
              <a:rPr lang="en-US" dirty="0">
                <a:solidFill>
                  <a:srgbClr val="1C1D1E"/>
                </a:solidFill>
              </a:rPr>
              <a:t>h</a:t>
            </a:r>
            <a:r>
              <a:rPr lang="en-US" i="0" dirty="0">
                <a:solidFill>
                  <a:srgbClr val="1C1D1E"/>
                </a:solidFill>
                <a:effectLst/>
              </a:rPr>
              <a:t>ard of </a:t>
            </a:r>
            <a:r>
              <a:rPr lang="en-US" dirty="0">
                <a:solidFill>
                  <a:srgbClr val="1C1D1E"/>
                </a:solidFill>
              </a:rPr>
              <a:t>h</a:t>
            </a:r>
            <a:r>
              <a:rPr lang="en-US" i="0" dirty="0">
                <a:solidFill>
                  <a:srgbClr val="1C1D1E"/>
                </a:solidFill>
                <a:effectLst/>
              </a:rPr>
              <a:t>earing. </a:t>
            </a:r>
            <a:r>
              <a:rPr lang="en-US" i="1" dirty="0">
                <a:solidFill>
                  <a:srgbClr val="1C1D1E"/>
                </a:solidFill>
                <a:effectLst/>
              </a:rPr>
              <a:t>Otolaryngology—Head and Neck Surgery, 170</a:t>
            </a:r>
            <a:r>
              <a:rPr lang="en-US" i="0" dirty="0">
                <a:solidFill>
                  <a:srgbClr val="1C1D1E"/>
                </a:solidFill>
                <a:effectLst/>
              </a:rPr>
              <a:t>: </a:t>
            </a:r>
            <a:r>
              <a:rPr lang="en-US" i="0" dirty="0">
                <a:effectLst/>
              </a:rPr>
              <a:t>544-551. </a:t>
            </a:r>
            <a:r>
              <a:rPr lang="en-US" b="0" i="0" dirty="0">
                <a:effectLst/>
              </a:rPr>
              <a:t> </a:t>
            </a:r>
            <a:r>
              <a:rPr lang="en-US" b="1" i="0" u="none" strike="noStrike" dirty="0">
                <a:effectLst/>
                <a:hlinkClick r:id="rId3">
                  <a:extLst>
                    <a:ext uri="{A12FA001-AC4F-418D-AE19-62706E023703}">
                      <ahyp:hlinkClr xmlns:ahyp="http://schemas.microsoft.com/office/drawing/2018/hyperlinkcolor" val="tx"/>
                    </a:ext>
                  </a:extLst>
                </a:hlinkClick>
              </a:rPr>
              <a:t>https://doi.org/10.1002/ohn.539</a:t>
            </a:r>
            <a:endParaRPr lang="en-US" b="0" i="0" dirty="0">
              <a:effectLst/>
            </a:endParaRPr>
          </a:p>
          <a:p>
            <a:endParaRPr lang="en-US" b="0" i="0" u="none" strike="noStrike" dirty="0">
              <a:effectLst/>
            </a:endParaRPr>
          </a:p>
          <a:p>
            <a:pPr algn="l" rtl="0"/>
            <a:r>
              <a:rPr lang="en-US" dirty="0"/>
              <a:t>Texas Education Agency. (2022). </a:t>
            </a:r>
            <a:r>
              <a:rPr lang="en-US" dirty="0">
                <a:effectLst/>
              </a:rPr>
              <a:t>Annual </a:t>
            </a:r>
            <a:r>
              <a:rPr lang="en-US" dirty="0">
                <a:solidFill>
                  <a:schemeClr val="tx2"/>
                </a:solidFill>
                <a:effectLst/>
              </a:rPr>
              <a:t>Statewide Report on Language Acquisition for Students who are Deaf or Hard</a:t>
            </a:r>
            <a:br>
              <a:rPr lang="en-US" dirty="0">
                <a:solidFill>
                  <a:schemeClr val="tx2"/>
                </a:solidFill>
                <a:effectLst/>
              </a:rPr>
            </a:br>
            <a:r>
              <a:rPr lang="en-US" dirty="0">
                <a:solidFill>
                  <a:schemeClr val="tx2"/>
                </a:solidFill>
                <a:effectLst/>
              </a:rPr>
              <a:t>of Hearing and Deafblind 0-8 Years of Age. Available at: </a:t>
            </a:r>
            <a:r>
              <a:rPr lang="en-US" dirty="0">
                <a:solidFill>
                  <a:schemeClr val="tx2"/>
                </a:solidFill>
                <a:effectLst/>
                <a:hlinkClick r:id="rId4">
                  <a:extLst>
                    <a:ext uri="{A12FA001-AC4F-418D-AE19-62706E023703}">
                      <ahyp:hlinkClr xmlns:ahyp="http://schemas.microsoft.com/office/drawing/2018/hyperlinkcolor" val="tx"/>
                    </a:ext>
                  </a:extLst>
                </a:hlinkClick>
              </a:rPr>
              <a:t>SELA@tea.</a:t>
            </a:r>
            <a:r>
              <a:rPr lang="en-US" dirty="0" err="1">
                <a:solidFill>
                  <a:schemeClr val="tx2"/>
                </a:solidFill>
                <a:effectLst/>
                <a:hlinkClick r:id="rId4">
                  <a:extLst>
                    <a:ext uri="{A12FA001-AC4F-418D-AE19-62706E023703}">
                      <ahyp:hlinkClr xmlns:ahyp="http://schemas.microsoft.com/office/drawing/2018/hyperlinkcolor" val="tx"/>
                    </a:ext>
                  </a:extLst>
                </a:hlinkClick>
              </a:rPr>
              <a:t>tex</a:t>
            </a:r>
            <a:r>
              <a:rPr lang="en-US" dirty="0">
                <a:solidFill>
                  <a:schemeClr val="tx2"/>
                </a:solidFill>
                <a:effectLst/>
                <a:hlinkClick r:id="rId4">
                  <a:extLst>
                    <a:ext uri="{A12FA001-AC4F-418D-AE19-62706E023703}">
                      <ahyp:hlinkClr xmlns:ahyp="http://schemas.microsoft.com/office/drawing/2018/hyperlinkcolor" val="tx"/>
                    </a:ext>
                  </a:extLst>
                </a:hlinkClick>
              </a:rPr>
              <a:t>..gov</a:t>
            </a:r>
            <a:endParaRPr lang="en-US" dirty="0">
              <a:solidFill>
                <a:schemeClr val="tx2"/>
              </a:solidFill>
              <a:effectLst/>
            </a:endParaRPr>
          </a:p>
          <a:p>
            <a:pPr algn="l" rtl="0"/>
            <a:br>
              <a:rPr lang="en-US" b="0" i="0" dirty="0">
                <a:solidFill>
                  <a:srgbClr val="000000"/>
                </a:solidFill>
                <a:effectLst/>
                <a:latin typeface="Segoe UI" panose="020B0502040204020203" pitchFamily="34" charset="0"/>
              </a:rPr>
            </a:br>
            <a:r>
              <a:rPr lang="en-US" sz="1800" kern="100" dirty="0">
                <a:effectLst/>
                <a:ea typeface="Calibri" panose="020F0502020204030204" pitchFamily="34" charset="0"/>
                <a:cs typeface="Times New Roman" panose="02020603050405020304" pitchFamily="18" charset="0"/>
              </a:rPr>
              <a:t>Woodruff-</a:t>
            </a:r>
            <a:r>
              <a:rPr lang="en-US" sz="1800" kern="100" dirty="0" err="1">
                <a:effectLst/>
                <a:ea typeface="Calibri" panose="020F0502020204030204" pitchFamily="34" charset="0"/>
                <a:cs typeface="Times New Roman" panose="02020603050405020304" pitchFamily="18" charset="0"/>
              </a:rPr>
              <a:t>Gautherina</a:t>
            </a:r>
            <a:r>
              <a:rPr lang="en-US" sz="1800" kern="100" dirty="0">
                <a:effectLst/>
                <a:ea typeface="Calibri" panose="020F0502020204030204" pitchFamily="34" charset="0"/>
                <a:cs typeface="Times New Roman" panose="02020603050405020304" pitchFamily="18" charset="0"/>
              </a:rPr>
              <a:t>, T. A., &amp; </a:t>
            </a:r>
            <a:r>
              <a:rPr lang="en-US" sz="1800" kern="100" dirty="0" err="1">
                <a:effectLst/>
                <a:ea typeface="Calibri" panose="020F0502020204030204" pitchFamily="34" charset="0"/>
                <a:cs typeface="Times New Roman" panose="02020603050405020304" pitchFamily="18" charset="0"/>
              </a:rPr>
              <a:t>Cienkowskib</a:t>
            </a:r>
            <a:r>
              <a:rPr lang="en-US" sz="1800" kern="100" dirty="0">
                <a:effectLst/>
                <a:ea typeface="Calibri" panose="020F0502020204030204" pitchFamily="34" charset="0"/>
                <a:cs typeface="Times New Roman" panose="02020603050405020304" pitchFamily="18" charset="0"/>
              </a:rPr>
              <a:t>, K. M. (2023). Modeling lost to </a:t>
            </a:r>
            <a:r>
              <a:rPr lang="en-US" kern="100" dirty="0">
                <a:ea typeface="Calibri" panose="020F0502020204030204" pitchFamily="34" charset="0"/>
                <a:cs typeface="Times New Roman" panose="02020603050405020304" pitchFamily="18" charset="0"/>
              </a:rPr>
              <a:t>i</a:t>
            </a:r>
            <a:r>
              <a:rPr lang="en-US" sz="1800" kern="100" dirty="0">
                <a:effectLst/>
                <a:ea typeface="Calibri" panose="020F0502020204030204" pitchFamily="34" charset="0"/>
                <a:cs typeface="Times New Roman" panose="02020603050405020304" pitchFamily="18" charset="0"/>
              </a:rPr>
              <a:t>ntervention in Early Hearing Detection and Intervention: A modified </a:t>
            </a:r>
            <a:r>
              <a:rPr lang="en-US" sz="1800" kern="100" dirty="0" err="1">
                <a:effectLst/>
                <a:ea typeface="Calibri" panose="020F0502020204030204" pitchFamily="34" charset="0"/>
                <a:cs typeface="Times New Roman" panose="02020603050405020304" pitchFamily="18" charset="0"/>
              </a:rPr>
              <a:t>eDelphi</a:t>
            </a:r>
            <a:r>
              <a:rPr lang="en-US" sz="1800" kern="100" dirty="0">
                <a:effectLst/>
                <a:ea typeface="Calibri" panose="020F0502020204030204" pitchFamily="34" charset="0"/>
                <a:cs typeface="Times New Roman" panose="02020603050405020304" pitchFamily="18" charset="0"/>
              </a:rPr>
              <a:t> study. </a:t>
            </a:r>
            <a:r>
              <a:rPr lang="en-US" sz="1800" i="1" kern="100" dirty="0">
                <a:effectLst/>
                <a:ea typeface="Calibri" panose="020F0502020204030204" pitchFamily="34" charset="0"/>
                <a:cs typeface="Times New Roman" panose="02020603050405020304" pitchFamily="18" charset="0"/>
              </a:rPr>
              <a:t>American Journal of Audiology,</a:t>
            </a:r>
            <a:endParaRPr lang="en-US" b="0" i="0" dirty="0">
              <a:effectLst/>
            </a:endParaRPr>
          </a:p>
        </p:txBody>
      </p:sp>
    </p:spTree>
    <p:extLst>
      <p:ext uri="{BB962C8B-B14F-4D97-AF65-F5344CB8AC3E}">
        <p14:creationId xmlns:p14="http://schemas.microsoft.com/office/powerpoint/2010/main" val="1455210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6" name="Picture 55">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7" name="Rectangle 56">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58">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61" name="Straight Connector 60">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63" name="Rectangle 62">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66" name="Picture 65">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7" name="Rectangle 66">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8" name="Picture 67">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9" name="Picture 68">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1" name="Rectangle 70">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Handshake">
            <a:extLst>
              <a:ext uri="{FF2B5EF4-FFF2-40B4-BE49-F238E27FC236}">
                <a16:creationId xmlns:a16="http://schemas.microsoft.com/office/drawing/2014/main" id="{4EB7BE66-86C9-608E-03BB-621454DBE6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1693" y="1410208"/>
            <a:ext cx="3858780" cy="3858780"/>
          </a:xfrm>
          <a:prstGeom prst="rect">
            <a:avLst/>
          </a:prstGeom>
        </p:spPr>
      </p:pic>
      <p:cxnSp>
        <p:nvCxnSpPr>
          <p:cNvPr id="73" name="Straight Connector 72">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CBF2D842-F0CA-CF41-A68F-CB2E0BCC9763}"/>
              </a:ext>
            </a:extLst>
          </p:cNvPr>
          <p:cNvSpPr>
            <a:spLocks noGrp="1"/>
          </p:cNvSpPr>
          <p:nvPr>
            <p:ph type="body" sz="half" idx="2"/>
          </p:nvPr>
        </p:nvSpPr>
        <p:spPr>
          <a:xfrm>
            <a:off x="6094412" y="2556932"/>
            <a:ext cx="4802184" cy="3318936"/>
          </a:xfrm>
        </p:spPr>
        <p:txBody>
          <a:bodyPr vert="horz" lIns="91440" tIns="45720" rIns="91440" bIns="45720" rtlCol="0" anchor="t">
            <a:normAutofit/>
          </a:bodyPr>
          <a:lstStyle/>
          <a:p>
            <a:r>
              <a:rPr lang="en-US" sz="4400" dirty="0">
                <a:solidFill>
                  <a:srgbClr val="262626"/>
                </a:solidFill>
              </a:rPr>
              <a:t>Questions?</a:t>
            </a:r>
          </a:p>
          <a:p>
            <a:r>
              <a:rPr lang="en-US" sz="4400" dirty="0">
                <a:solidFill>
                  <a:srgbClr val="262626"/>
                </a:solidFill>
              </a:rPr>
              <a:t>Comments?</a:t>
            </a:r>
          </a:p>
          <a:p>
            <a:pPr algn="l"/>
            <a:endParaRPr lang="en-US" sz="2800" dirty="0">
              <a:solidFill>
                <a:srgbClr val="262626"/>
              </a:solidFill>
            </a:endParaRPr>
          </a:p>
        </p:txBody>
      </p:sp>
      <p:sp>
        <p:nvSpPr>
          <p:cNvPr id="2" name="Title 1">
            <a:extLst>
              <a:ext uri="{FF2B5EF4-FFF2-40B4-BE49-F238E27FC236}">
                <a16:creationId xmlns:a16="http://schemas.microsoft.com/office/drawing/2014/main" id="{D66C5298-EAAC-D88E-264D-74F90C916D0C}"/>
              </a:ext>
            </a:extLst>
          </p:cNvPr>
          <p:cNvSpPr>
            <a:spLocks noGrp="1"/>
          </p:cNvSpPr>
          <p:nvPr>
            <p:ph type="title"/>
          </p:nvPr>
        </p:nvSpPr>
        <p:spPr>
          <a:xfrm>
            <a:off x="988221" y="4651470"/>
            <a:ext cx="4802185" cy="1303867"/>
          </a:xfrm>
        </p:spPr>
        <p:txBody>
          <a:bodyPr vert="horz" lIns="91440" tIns="45720" rIns="91440" bIns="45720" rtlCol="0" anchor="ctr">
            <a:normAutofit/>
          </a:bodyPr>
          <a:lstStyle/>
          <a:p>
            <a:r>
              <a:rPr lang="en-US" sz="4400" dirty="0">
                <a:solidFill>
                  <a:srgbClr val="262626"/>
                </a:solidFill>
              </a:rPr>
              <a:t>Thank You!</a:t>
            </a:r>
          </a:p>
        </p:txBody>
      </p:sp>
    </p:spTree>
    <p:extLst>
      <p:ext uri="{BB962C8B-B14F-4D97-AF65-F5344CB8AC3E}">
        <p14:creationId xmlns:p14="http://schemas.microsoft.com/office/powerpoint/2010/main" val="40567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27E-2583-48A3-9759-B79A65238407}"/>
              </a:ext>
            </a:extLst>
          </p:cNvPr>
          <p:cNvSpPr>
            <a:spLocks noGrp="1"/>
          </p:cNvSpPr>
          <p:nvPr>
            <p:ph type="title"/>
          </p:nvPr>
        </p:nvSpPr>
        <p:spPr>
          <a:xfrm>
            <a:off x="520584" y="165907"/>
            <a:ext cx="10824519" cy="1822514"/>
          </a:xfrm>
        </p:spPr>
        <p:txBody>
          <a:bodyPr/>
          <a:lstStyle/>
          <a:p>
            <a:r>
              <a:rPr lang="en-US" dirty="0"/>
              <a:t>Learner Objectives: </a:t>
            </a:r>
            <a:br>
              <a:rPr lang="en-US" dirty="0"/>
            </a:br>
            <a:r>
              <a:rPr lang="en-US" dirty="0"/>
              <a:t>Attendees should leave this session, able to: </a:t>
            </a:r>
          </a:p>
        </p:txBody>
      </p:sp>
      <p:sp>
        <p:nvSpPr>
          <p:cNvPr id="3" name="Text Placeholder 2">
            <a:extLst>
              <a:ext uri="{FF2B5EF4-FFF2-40B4-BE49-F238E27FC236}">
                <a16:creationId xmlns:a16="http://schemas.microsoft.com/office/drawing/2014/main" id="{CFEE3331-89F3-C7E3-76B8-AD18E1104AB4}"/>
              </a:ext>
            </a:extLst>
          </p:cNvPr>
          <p:cNvSpPr>
            <a:spLocks noGrp="1"/>
          </p:cNvSpPr>
          <p:nvPr>
            <p:ph type="body" idx="1"/>
          </p:nvPr>
        </p:nvSpPr>
        <p:spPr>
          <a:xfrm>
            <a:off x="962225" y="1988421"/>
            <a:ext cx="10382878" cy="954547"/>
          </a:xfrm>
        </p:spPr>
        <p:txBody>
          <a:bodyPr>
            <a:noAutofit/>
          </a:bodyPr>
          <a:lstStyle/>
          <a:p>
            <a:pPr marL="342900" marR="0" lvl="0" indent="-342900" algn="l">
              <a:lnSpc>
                <a:spcPct val="107000"/>
              </a:lnSpc>
              <a:spcBef>
                <a:spcPts val="0"/>
              </a:spcBef>
              <a:spcAft>
                <a:spcPts val="0"/>
              </a:spcAft>
              <a:buFont typeface="+mj-lt"/>
              <a:buAutoNum type="arabicPeriod"/>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Explain diversity in children and families who are DHH,   </a:t>
            </a:r>
          </a:p>
          <a:p>
            <a:pPr marR="0" lvl="0" algn="l">
              <a:lnSpc>
                <a:spcPct val="107000"/>
              </a:lnSpc>
              <a:spcBef>
                <a:spcPts val="0"/>
              </a:spcBef>
              <a:spcAft>
                <a:spcPts val="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including home languages outside of English and ASL. </a:t>
            </a:r>
          </a:p>
          <a:p>
            <a:pPr marR="0" lvl="0" algn="l">
              <a:lnSpc>
                <a:spcPct val="107000"/>
              </a:lnSpc>
              <a:spcBef>
                <a:spcPts val="0"/>
              </a:spcBef>
              <a:spcAft>
                <a:spcPts val="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Cite at least three Issues surrounding early intervention (EI)</a:t>
            </a:r>
          </a:p>
          <a:p>
            <a:pPr marR="0" lvl="0" algn="l">
              <a:lnSpc>
                <a:spcPct val="107000"/>
              </a:lnSpc>
              <a:spcBef>
                <a:spcPts val="0"/>
              </a:spcBef>
              <a:spcAft>
                <a:spcPts val="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and assessing language acquisition for those who use sign</a:t>
            </a:r>
          </a:p>
          <a:p>
            <a:pPr marR="0" lvl="0" algn="l">
              <a:lnSpc>
                <a:spcPct val="107000"/>
              </a:lnSpc>
              <a:spcBef>
                <a:spcPts val="0"/>
              </a:spcBef>
              <a:spcAft>
                <a:spcPts val="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language;</a:t>
            </a:r>
          </a:p>
          <a:p>
            <a:pPr marL="514350" marR="0" lvl="0" indent="-514350" algn="l">
              <a:lnSpc>
                <a:spcPct val="107000"/>
              </a:lnSpc>
              <a:spcBef>
                <a:spcPts val="0"/>
              </a:spcBef>
              <a:spcAft>
                <a:spcPts val="0"/>
              </a:spcAft>
              <a:buAutoNum type="arabicPeriod" startAt="3"/>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Identify parallel developmental milestones for consonant-</a:t>
            </a:r>
          </a:p>
          <a:p>
            <a:pPr marR="0" lvl="0" algn="l">
              <a:lnSpc>
                <a:spcPct val="107000"/>
              </a:lnSpc>
              <a:spcBef>
                <a:spcPts val="0"/>
              </a:spcBef>
              <a:spcAft>
                <a:spcPts val="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and-sign phonemes, and access resources to assess ASL </a:t>
            </a:r>
          </a:p>
          <a:p>
            <a:pPr marR="0" lvl="0" algn="l">
              <a:lnSpc>
                <a:spcPct val="107000"/>
              </a:lnSpc>
              <a:spcBef>
                <a:spcPts val="0"/>
              </a:spcBef>
              <a:spcAft>
                <a:spcPts val="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milestones.</a:t>
            </a:r>
          </a:p>
        </p:txBody>
      </p:sp>
    </p:spTree>
    <p:extLst>
      <p:ext uri="{BB962C8B-B14F-4D97-AF65-F5344CB8AC3E}">
        <p14:creationId xmlns:p14="http://schemas.microsoft.com/office/powerpoint/2010/main" val="178607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6CC2-B125-3CC7-2127-4E064A162F82}"/>
              </a:ext>
            </a:extLst>
          </p:cNvPr>
          <p:cNvSpPr>
            <a:spLocks noGrp="1"/>
          </p:cNvSpPr>
          <p:nvPr>
            <p:ph type="title"/>
          </p:nvPr>
        </p:nvSpPr>
        <p:spPr>
          <a:xfrm>
            <a:off x="1638310" y="670732"/>
            <a:ext cx="9102811" cy="1822514"/>
          </a:xfrm>
        </p:spPr>
        <p:txBody>
          <a:bodyPr>
            <a:normAutofit/>
          </a:bodyPr>
          <a:lstStyle/>
          <a:p>
            <a:r>
              <a:rPr lang="en-US" b="1" dirty="0"/>
              <a:t>Terminology Updates</a:t>
            </a:r>
            <a:br>
              <a:rPr lang="en-US" dirty="0"/>
            </a:br>
            <a:endParaRPr lang="en-US" sz="3600" dirty="0"/>
          </a:p>
        </p:txBody>
      </p:sp>
      <p:sp>
        <p:nvSpPr>
          <p:cNvPr id="3" name="Text Placeholder 2">
            <a:extLst>
              <a:ext uri="{FF2B5EF4-FFF2-40B4-BE49-F238E27FC236}">
                <a16:creationId xmlns:a16="http://schemas.microsoft.com/office/drawing/2014/main" id="{E6C1E5B4-E1DF-19D1-BED4-938F9A1AE00A}"/>
              </a:ext>
            </a:extLst>
          </p:cNvPr>
          <p:cNvSpPr>
            <a:spLocks noGrp="1"/>
          </p:cNvSpPr>
          <p:nvPr>
            <p:ph type="body" idx="1"/>
          </p:nvPr>
        </p:nvSpPr>
        <p:spPr>
          <a:xfrm>
            <a:off x="1028700" y="2240280"/>
            <a:ext cx="10537989" cy="4057650"/>
          </a:xfrm>
        </p:spPr>
        <p:txBody>
          <a:bodyPr>
            <a:normAutofit fontScale="77500" lnSpcReduction="20000"/>
          </a:bodyPr>
          <a:lstStyle/>
          <a:p>
            <a:pPr algn="l"/>
            <a:r>
              <a:rPr lang="en-US" sz="3600" b="1" i="0" dirty="0">
                <a:effectLst/>
                <a:latin typeface="Open Sans" panose="020B0606030504020204" pitchFamily="34" charset="0"/>
              </a:rPr>
              <a:t>From the JCIH 2019 Terminology Guidelines</a:t>
            </a:r>
          </a:p>
          <a:p>
            <a:pPr algn="l"/>
            <a:r>
              <a:rPr lang="en-US" sz="3600" b="1" i="0" dirty="0">
                <a:effectLst/>
                <a:latin typeface="Open Sans" panose="020B0606030504020204" pitchFamily="34" charset="0"/>
              </a:rPr>
              <a:t>From the AAP 2023 Guidelines</a:t>
            </a:r>
          </a:p>
          <a:p>
            <a:pPr algn="l"/>
            <a:r>
              <a:rPr lang="en-US" sz="3600" b="1" i="0" dirty="0">
                <a:effectLst/>
                <a:latin typeface="Open Sans" panose="020B0606030504020204" pitchFamily="34" charset="0"/>
              </a:rPr>
              <a:t>From ASDC</a:t>
            </a:r>
          </a:p>
          <a:p>
            <a:pPr algn="l"/>
            <a:r>
              <a:rPr lang="en-US" sz="3600" b="1" i="0" dirty="0">
                <a:effectLst/>
                <a:latin typeface="Open Sans" panose="020B0606030504020204" pitchFamily="34" charset="0"/>
              </a:rPr>
              <a:t>From Gallaudet University </a:t>
            </a:r>
          </a:p>
          <a:p>
            <a:pPr algn="l"/>
            <a:endParaRPr lang="en-US" sz="2300" b="1" dirty="0">
              <a:latin typeface="Open Sans" panose="020B0606030504020204" pitchFamily="34" charset="0"/>
            </a:endParaRPr>
          </a:p>
          <a:p>
            <a:pPr algn="l"/>
            <a:endParaRPr lang="en-US" sz="2300" b="1" i="0" dirty="0">
              <a:effectLst/>
              <a:latin typeface="Open Sans" panose="020B0606030504020204" pitchFamily="34" charset="0"/>
            </a:endParaRPr>
          </a:p>
          <a:p>
            <a:pPr algn="l"/>
            <a:endParaRPr lang="en-US" sz="2300" b="1" dirty="0">
              <a:latin typeface="Open Sans" panose="020B0606030504020204" pitchFamily="34" charset="0"/>
            </a:endParaRPr>
          </a:p>
          <a:p>
            <a:pPr algn="l"/>
            <a:endParaRPr lang="en-US" sz="2300" b="1" i="0" dirty="0">
              <a:effectLst/>
              <a:latin typeface="Open Sans" panose="020B0606030504020204" pitchFamily="34" charset="0"/>
            </a:endParaRPr>
          </a:p>
          <a:p>
            <a:pPr algn="l"/>
            <a:r>
              <a:rPr lang="en-US" sz="2300" b="1" i="0" dirty="0">
                <a:effectLst/>
                <a:latin typeface="Open Sans" panose="020B0606030504020204" pitchFamily="34" charset="0"/>
              </a:rPr>
              <a:t>(</a:t>
            </a:r>
            <a:r>
              <a:rPr lang="en-US" sz="2300" b="1" i="0" u="sng" dirty="0">
                <a:effectLst/>
                <a:latin typeface="Open Sans" panose="020B0606030504020204" pitchFamily="34" charset="0"/>
                <a:hlinkClick r:id="rId2">
                  <a:extLst>
                    <a:ext uri="{A12FA001-AC4F-418D-AE19-62706E023703}">
                      <ahyp:hlinkClr xmlns:ahyp="http://schemas.microsoft.com/office/drawing/2018/hyperlinkcolor" val="tx"/>
                    </a:ext>
                  </a:extLst>
                </a:hlinkClick>
              </a:rPr>
              <a:t>https://www.aap.org/en/about-the-aap/american-academy-of-pediatrics-equity-and-inclusion-efforts/words-matter-aap-guidance-on-inclusive-anti-biased-language/</a:t>
            </a:r>
            <a:r>
              <a:rPr lang="en-US" sz="2300" b="1" i="0" dirty="0">
                <a:effectLst/>
                <a:latin typeface="Open Sans" panose="020B0606030504020204" pitchFamily="34" charset="0"/>
              </a:rPr>
              <a:t>).</a:t>
            </a:r>
            <a:endParaRPr lang="en-US" sz="2300" b="1" dirty="0"/>
          </a:p>
          <a:p>
            <a:endParaRPr lang="en-US" dirty="0"/>
          </a:p>
          <a:p>
            <a:endParaRPr lang="en-US" dirty="0"/>
          </a:p>
        </p:txBody>
      </p:sp>
    </p:spTree>
    <p:extLst>
      <p:ext uri="{BB962C8B-B14F-4D97-AF65-F5344CB8AC3E}">
        <p14:creationId xmlns:p14="http://schemas.microsoft.com/office/powerpoint/2010/main" val="205777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84BA-C0A3-EF98-1B4D-62CF2D6E6DB8}"/>
              </a:ext>
            </a:extLst>
          </p:cNvPr>
          <p:cNvSpPr>
            <a:spLocks noGrp="1"/>
          </p:cNvSpPr>
          <p:nvPr>
            <p:ph type="title"/>
          </p:nvPr>
        </p:nvSpPr>
        <p:spPr>
          <a:xfrm>
            <a:off x="914400" y="1062989"/>
            <a:ext cx="10396025" cy="2749469"/>
          </a:xfrm>
        </p:spPr>
        <p:txBody>
          <a:bodyPr>
            <a:normAutofit fontScale="90000"/>
          </a:bodyPr>
          <a:lstStyle/>
          <a:p>
            <a:r>
              <a:rPr lang="en-US" sz="4900" dirty="0"/>
              <a:t>Expected (Best) Practice</a:t>
            </a:r>
            <a:br>
              <a:rPr lang="en-US" dirty="0"/>
            </a:br>
            <a:br>
              <a:rPr lang="en-US" dirty="0"/>
            </a:br>
            <a:r>
              <a:rPr lang="en-US" dirty="0"/>
              <a:t>JCIH, AAP, ASHA, </a:t>
            </a:r>
            <a:r>
              <a:rPr lang="en-US" dirty="0" err="1"/>
              <a:t>USDoE</a:t>
            </a:r>
            <a:r>
              <a:rPr lang="en-US" dirty="0"/>
              <a:t>, NASDSE </a:t>
            </a:r>
            <a:br>
              <a:rPr lang="en-US" dirty="0"/>
            </a:br>
            <a:r>
              <a:rPr lang="en-US" dirty="0"/>
              <a:t>State Legislative Acts </a:t>
            </a:r>
          </a:p>
        </p:txBody>
      </p:sp>
      <p:sp>
        <p:nvSpPr>
          <p:cNvPr id="3" name="Text Placeholder 2">
            <a:extLst>
              <a:ext uri="{FF2B5EF4-FFF2-40B4-BE49-F238E27FC236}">
                <a16:creationId xmlns:a16="http://schemas.microsoft.com/office/drawing/2014/main" id="{70501284-3003-B369-C8E2-7A827DFDA37A}"/>
              </a:ext>
            </a:extLst>
          </p:cNvPr>
          <p:cNvSpPr>
            <a:spLocks noGrp="1"/>
          </p:cNvSpPr>
          <p:nvPr>
            <p:ph type="body" idx="1"/>
          </p:nvPr>
        </p:nvSpPr>
        <p:spPr>
          <a:xfrm>
            <a:off x="1786008" y="3978477"/>
            <a:ext cx="8652808" cy="954547"/>
          </a:xfrm>
        </p:spPr>
        <p:txBody>
          <a:bodyPr/>
          <a:lstStyle/>
          <a:p>
            <a:r>
              <a:rPr lang="en-US" b="1" dirty="0"/>
              <a:t>Popular Movements: Language Equality and Acquisition for Deaf Kids (LEAD-K Movement)</a:t>
            </a:r>
          </a:p>
        </p:txBody>
      </p:sp>
    </p:spTree>
    <p:extLst>
      <p:ext uri="{BB962C8B-B14F-4D97-AF65-F5344CB8AC3E}">
        <p14:creationId xmlns:p14="http://schemas.microsoft.com/office/powerpoint/2010/main" val="32449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0" name="Picture 19">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68EEC78-D67B-6FA3-BA5B-F540FF1C041A}"/>
              </a:ext>
            </a:extLst>
          </p:cNvPr>
          <p:cNvSpPr>
            <a:spLocks noGrp="1"/>
          </p:cNvSpPr>
          <p:nvPr>
            <p:ph type="title"/>
          </p:nvPr>
        </p:nvSpPr>
        <p:spPr>
          <a:xfrm>
            <a:off x="967985" y="2261177"/>
            <a:ext cx="4094017" cy="2823880"/>
          </a:xfrm>
        </p:spPr>
        <p:txBody>
          <a:bodyPr vert="horz" lIns="91440" tIns="45720" rIns="91440" bIns="45720" rtlCol="0" anchor="b">
            <a:normAutofit fontScale="90000"/>
          </a:bodyPr>
          <a:lstStyle/>
          <a:p>
            <a:r>
              <a:rPr lang="en-US" sz="4800" dirty="0">
                <a:solidFill>
                  <a:srgbClr val="262626"/>
                </a:solidFill>
              </a:rPr>
              <a:t>States with LEAD-K legislation promoting ASL milestones and assessments</a:t>
            </a:r>
          </a:p>
        </p:txBody>
      </p:sp>
      <p:sp>
        <p:nvSpPr>
          <p:cNvPr id="3" name="Text Placeholder 2">
            <a:extLst>
              <a:ext uri="{FF2B5EF4-FFF2-40B4-BE49-F238E27FC236}">
                <a16:creationId xmlns:a16="http://schemas.microsoft.com/office/drawing/2014/main" id="{663C8020-AF4B-7E95-2C80-BCF803BFD6F4}"/>
              </a:ext>
            </a:extLst>
          </p:cNvPr>
          <p:cNvSpPr>
            <a:spLocks noGrp="1"/>
          </p:cNvSpPr>
          <p:nvPr>
            <p:ph type="body" idx="1"/>
          </p:nvPr>
        </p:nvSpPr>
        <p:spPr>
          <a:xfrm>
            <a:off x="997528" y="4606636"/>
            <a:ext cx="4094017" cy="1149928"/>
          </a:xfrm>
        </p:spPr>
        <p:txBody>
          <a:bodyPr vert="horz" lIns="91440" tIns="45720" rIns="91440" bIns="45720" rtlCol="0" anchor="t">
            <a:normAutofit fontScale="92500" lnSpcReduction="10000"/>
          </a:bodyPr>
          <a:lstStyle/>
          <a:p>
            <a:endParaRPr lang="en-US" sz="2100" kern="1200" cap="none" dirty="0">
              <a:solidFill>
                <a:srgbClr val="000000"/>
              </a:solidFill>
              <a:effectLst/>
              <a:latin typeface="+mn-lt"/>
              <a:ea typeface="+mn-ea"/>
              <a:cs typeface="+mn-cs"/>
            </a:endParaRPr>
          </a:p>
          <a:p>
            <a:endParaRPr lang="en-US" sz="2100" kern="1200" cap="none" dirty="0">
              <a:solidFill>
                <a:srgbClr val="000000"/>
              </a:solidFill>
              <a:effectLst/>
              <a:latin typeface="+mn-lt"/>
              <a:ea typeface="+mn-ea"/>
              <a:cs typeface="+mn-cs"/>
            </a:endParaRPr>
          </a:p>
          <a:p>
            <a:r>
              <a:rPr lang="en-US" sz="2100" kern="1200" cap="none" dirty="0">
                <a:solidFill>
                  <a:srgbClr val="000000"/>
                </a:solidFill>
                <a:effectLst/>
                <a:latin typeface="+mn-lt"/>
                <a:ea typeface="+mn-ea"/>
                <a:cs typeface="+mn-cs"/>
              </a:rPr>
              <a:t>https://language1st.org/parent-resources</a:t>
            </a:r>
          </a:p>
        </p:txBody>
      </p:sp>
      <p:pic>
        <p:nvPicPr>
          <p:cNvPr id="4" name="Picture 3">
            <a:extLst>
              <a:ext uri="{FF2B5EF4-FFF2-40B4-BE49-F238E27FC236}">
                <a16:creationId xmlns:a16="http://schemas.microsoft.com/office/drawing/2014/main" id="{64C81FFF-FBB8-AF67-8342-CDC5AB016038}"/>
              </a:ext>
            </a:extLst>
          </p:cNvPr>
          <p:cNvPicPr>
            <a:picLocks noChangeAspect="1"/>
          </p:cNvPicPr>
          <p:nvPr/>
        </p:nvPicPr>
        <p:blipFill>
          <a:blip r:embed="rId7"/>
          <a:stretch>
            <a:fillRect/>
          </a:stretch>
        </p:blipFill>
        <p:spPr>
          <a:xfrm>
            <a:off x="5418668" y="1637749"/>
            <a:ext cx="5469466" cy="3582499"/>
          </a:xfrm>
          <a:prstGeom prst="rect">
            <a:avLst/>
          </a:prstGeom>
          <a:ln w="57150" cmpd="thickThin">
            <a:solidFill>
              <a:srgbClr val="7F7F7F"/>
            </a:solidFill>
            <a:miter lim="800000"/>
          </a:ln>
        </p:spPr>
      </p:pic>
    </p:spTree>
    <p:extLst>
      <p:ext uri="{BB962C8B-B14F-4D97-AF65-F5344CB8AC3E}">
        <p14:creationId xmlns:p14="http://schemas.microsoft.com/office/powerpoint/2010/main" val="213426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BC45B91-5AE3-F827-81AC-8494024A5F1E}"/>
              </a:ext>
            </a:extLst>
          </p:cNvPr>
          <p:cNvSpPr>
            <a:spLocks noGrp="1"/>
          </p:cNvSpPr>
          <p:nvPr>
            <p:ph type="title"/>
          </p:nvPr>
        </p:nvSpPr>
        <p:spPr>
          <a:xfrm>
            <a:off x="7447863" y="1211456"/>
            <a:ext cx="3828861" cy="1598774"/>
          </a:xfrm>
        </p:spPr>
        <p:txBody>
          <a:bodyPr vert="horz" lIns="91440" tIns="45720" rIns="91440" bIns="45720" rtlCol="0" anchor="ctr">
            <a:normAutofit fontScale="90000"/>
          </a:bodyPr>
          <a:lstStyle/>
          <a:p>
            <a:r>
              <a:rPr lang="en-US" sz="4400" dirty="0"/>
              <a:t>1-3-6 Rule or</a:t>
            </a:r>
            <a:br>
              <a:rPr lang="en-US" sz="4400" dirty="0"/>
            </a:br>
            <a:r>
              <a:rPr lang="en-US" sz="4400" dirty="0"/>
              <a:t>“1-2-3 Rule” (2019 JCIH)</a:t>
            </a:r>
          </a:p>
        </p:txBody>
      </p:sp>
      <p:sp>
        <p:nvSpPr>
          <p:cNvPr id="26" name="Rectangle 25">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 Placeholder 3">
            <a:extLst>
              <a:ext uri="{FF2B5EF4-FFF2-40B4-BE49-F238E27FC236}">
                <a16:creationId xmlns:a16="http://schemas.microsoft.com/office/drawing/2014/main" id="{620CE7E1-4A41-2BD2-8839-45F326D32253}"/>
              </a:ext>
            </a:extLst>
          </p:cNvPr>
          <p:cNvSpPr>
            <a:spLocks noGrp="1"/>
          </p:cNvSpPr>
          <p:nvPr>
            <p:ph type="body" sz="half" idx="2"/>
          </p:nvPr>
        </p:nvSpPr>
        <p:spPr>
          <a:xfrm>
            <a:off x="7496243" y="2968987"/>
            <a:ext cx="3765589" cy="2593710"/>
          </a:xfrm>
        </p:spPr>
        <p:txBody>
          <a:bodyPr vert="horz" lIns="91440" tIns="45720" rIns="91440" bIns="45720" rtlCol="0" anchor="t">
            <a:normAutofit lnSpcReduction="10000"/>
          </a:bodyPr>
          <a:lstStyle/>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Walker, E. A., Ward, C., Oleson, J., Sapp, C., McCreery, R., Tomblin, B., &amp; Moeller, M. P.  (2022). Language growth in children with mild to severe hearing </a:t>
            </a:r>
            <a:r>
              <a:rPr lang="en-US" sz="1800" dirty="0">
                <a:latin typeface="Calibri" panose="020F0502020204030204" pitchFamily="34" charset="0"/>
                <a:ea typeface="Calibri" panose="020F0502020204030204" pitchFamily="34" charset="0"/>
                <a:cs typeface="Times New Roman" panose="02020603050405020304" pitchFamily="18" charset="0"/>
              </a:rPr>
              <a:t>l</a:t>
            </a:r>
            <a:r>
              <a:rPr lang="en-US" sz="1800" dirty="0">
                <a:effectLst/>
                <a:latin typeface="Calibri" panose="020F0502020204030204" pitchFamily="34" charset="0"/>
                <a:ea typeface="Calibri" panose="020F0502020204030204" pitchFamily="34" charset="0"/>
                <a:cs typeface="Times New Roman" panose="02020603050405020304" pitchFamily="18" charset="0"/>
              </a:rPr>
              <a:t>oss who received </a:t>
            </a:r>
            <a:r>
              <a:rPr lang="en-US" sz="1800" dirty="0">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arly </a:t>
            </a: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ntervention by 3 </a:t>
            </a:r>
            <a:r>
              <a:rPr lang="en-US" sz="1800" dirty="0">
                <a:latin typeface="Calibri" panose="020F0502020204030204" pitchFamily="34" charset="0"/>
                <a:ea typeface="Calibri" panose="020F0502020204030204" pitchFamily="34" charset="0"/>
                <a:cs typeface="Times New Roman" panose="02020603050405020304" pitchFamily="18" charset="0"/>
              </a:rPr>
              <a:t>m</a:t>
            </a:r>
            <a:r>
              <a:rPr lang="en-US" sz="1800" dirty="0">
                <a:effectLst/>
                <a:latin typeface="Calibri" panose="020F0502020204030204" pitchFamily="34" charset="0"/>
                <a:ea typeface="Calibri" panose="020F0502020204030204" pitchFamily="34" charset="0"/>
                <a:cs typeface="Times New Roman" panose="02020603050405020304" pitchFamily="18" charset="0"/>
              </a:rPr>
              <a:t>onths or 6 </a:t>
            </a:r>
            <a:r>
              <a:rPr lang="en-US" sz="1800" dirty="0">
                <a:latin typeface="Calibri" panose="020F0502020204030204" pitchFamily="34" charset="0"/>
                <a:ea typeface="Calibri" panose="020F0502020204030204" pitchFamily="34" charset="0"/>
                <a:cs typeface="Times New Roman" panose="02020603050405020304" pitchFamily="18" charset="0"/>
              </a:rPr>
              <a:t>mo</a:t>
            </a:r>
            <a:r>
              <a:rPr lang="en-US" sz="1800" dirty="0">
                <a:effectLst/>
                <a:latin typeface="Calibri" panose="020F0502020204030204" pitchFamily="34" charset="0"/>
                <a:ea typeface="Calibri" panose="020F0502020204030204" pitchFamily="34" charset="0"/>
                <a:cs typeface="Times New Roman" panose="02020603050405020304" pitchFamily="18" charset="0"/>
              </a:rPr>
              <a:t>nths of age</a:t>
            </a: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Journal of Early Hearing Detection and Intervention (JEHDI),</a:t>
            </a:r>
            <a:r>
              <a:rPr lang="en-US" sz="1800" dirty="0">
                <a:effectLst/>
                <a:latin typeface="Calibri" panose="020F0502020204030204" pitchFamily="34" charset="0"/>
                <a:ea typeface="Calibri" panose="020F0502020204030204" pitchFamily="34" charset="0"/>
                <a:cs typeface="Times New Roman" panose="02020603050405020304" pitchFamily="18" charset="0"/>
              </a:rPr>
              <a:t> 7(1): 1–10</a:t>
            </a:r>
          </a:p>
          <a:p>
            <a:pPr algn="l"/>
            <a:endParaRPr lang="en-US" dirty="0"/>
          </a:p>
        </p:txBody>
      </p:sp>
      <p:sp>
        <p:nvSpPr>
          <p:cNvPr id="8" name="TextBox 7">
            <a:extLst>
              <a:ext uri="{FF2B5EF4-FFF2-40B4-BE49-F238E27FC236}">
                <a16:creationId xmlns:a16="http://schemas.microsoft.com/office/drawing/2014/main" id="{6DCF877C-88BA-F02E-4733-6B791B669AB8}"/>
              </a:ext>
            </a:extLst>
          </p:cNvPr>
          <p:cNvSpPr txBox="1"/>
          <p:nvPr/>
        </p:nvSpPr>
        <p:spPr>
          <a:xfrm>
            <a:off x="761504" y="5649726"/>
            <a:ext cx="7005977" cy="646331"/>
          </a:xfrm>
          <a:prstGeom prst="rect">
            <a:avLst/>
          </a:prstGeom>
          <a:noFill/>
        </p:spPr>
        <p:txBody>
          <a:bodyPr wrap="square">
            <a:spAutoFit/>
          </a:bodyPr>
          <a:lstStyle/>
          <a:p>
            <a:r>
              <a:rPr lang="en-US" dirty="0"/>
              <a:t>Choe, G., Park, S.K., Kim, B.J. (2023). Hearing loss in neonates and infants. </a:t>
            </a:r>
            <a:r>
              <a:rPr lang="en-US" i="1" dirty="0"/>
              <a:t>Clinical Experimental Pediatrics, 66</a:t>
            </a:r>
            <a:r>
              <a:rPr lang="en-US" dirty="0"/>
              <a:t>(9):369-376. </a:t>
            </a:r>
            <a:r>
              <a:rPr lang="en-US" dirty="0" err="1"/>
              <a:t>doi</a:t>
            </a:r>
            <a:r>
              <a:rPr lang="en-US" dirty="0"/>
              <a:t>: 10.3345/cep.2022.01011. </a:t>
            </a:r>
          </a:p>
        </p:txBody>
      </p:sp>
    </p:spTree>
    <p:extLst>
      <p:ext uri="{BB962C8B-B14F-4D97-AF65-F5344CB8AC3E}">
        <p14:creationId xmlns:p14="http://schemas.microsoft.com/office/powerpoint/2010/main" val="4119441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13388</TotalTime>
  <Words>3377</Words>
  <Application>Microsoft Office PowerPoint</Application>
  <PresentationFormat>Widescreen</PresentationFormat>
  <Paragraphs>227</Paragraphs>
  <Slides>44</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Aptos</vt:lpstr>
      <vt:lpstr>Arial</vt:lpstr>
      <vt:lpstr>Calibri</vt:lpstr>
      <vt:lpstr>Courier New</vt:lpstr>
      <vt:lpstr>ElsevierGulliver</vt:lpstr>
      <vt:lpstr>Garamond</vt:lpstr>
      <vt:lpstr>Open Sans</vt:lpstr>
      <vt:lpstr>PT serif</vt:lpstr>
      <vt:lpstr>Segoe UI</vt:lpstr>
      <vt:lpstr>Symbol</vt:lpstr>
      <vt:lpstr>Times New Roman</vt:lpstr>
      <vt:lpstr>URW Geometric</vt:lpstr>
      <vt:lpstr>Wingdings</vt:lpstr>
      <vt:lpstr>Organic</vt:lpstr>
      <vt:lpstr>  Sign Language Milestones in Children who are Deaf and Hard-of-Hearing  </vt:lpstr>
      <vt:lpstr>Brenda C. Seal, Ph.D., CCC-SLP, SHAV-Fellow, ASHA-Fellow Professor Emerita at James Madison University Retired Professor at Gallaudet University (2009-2019) </vt:lpstr>
      <vt:lpstr>       Disclosures Financial:</vt:lpstr>
      <vt:lpstr>Session Abstract</vt:lpstr>
      <vt:lpstr>Learner Objectives:  Attendees should leave this session, able to: </vt:lpstr>
      <vt:lpstr>Terminology Updates </vt:lpstr>
      <vt:lpstr>Expected (Best) Practice  JCIH, AAP, ASHA, USDoE, NASDSE  State Legislative Acts </vt:lpstr>
      <vt:lpstr>States with LEAD-K legislation promoting ASL milestones and assessments</vt:lpstr>
      <vt:lpstr>1-3-6 Rule or “1-2-3 Rule” (2019 JCIH)</vt:lpstr>
      <vt:lpstr>“A primary focus of Part C services is to support families in fostering the communication abilities of their infants and toddlers who are deaf or hard of hearing. Spoken and/or sign language developmental trajectories should be commensurate with the child’s age and cognitive abilities, and should include acquisition of phonologic, morphologic, semantic, syntactic, and pragmatic skills for spoken and/or signed languages” ...                   </vt:lpstr>
      <vt:lpstr> </vt:lpstr>
      <vt:lpstr>PowerPoint Presentation</vt:lpstr>
      <vt:lpstr>     Goal 1:  DHH children’s diversity About 5,000 infants diagnosed as DHH each year in the United States, ~ 250 annually in Virginia </vt:lpstr>
      <vt:lpstr>Milestones Must Represent Population Demographics</vt:lpstr>
      <vt:lpstr>  What does a representative sample of 57,000 DHH children look like?   </vt:lpstr>
      <vt:lpstr>“Milestone checklists are not intended to replace valid screening and diagnostic tools…” (Roberts et al., 2023)</vt:lpstr>
      <vt:lpstr>The Value of Communication Milestones</vt:lpstr>
      <vt:lpstr>PowerPoint Presentation</vt:lpstr>
      <vt:lpstr>PowerPoint Presentation</vt:lpstr>
      <vt:lpstr>PowerPoint Presentation</vt:lpstr>
      <vt:lpstr>PowerPoint Presentation</vt:lpstr>
      <vt:lpstr>Goal 2:   Issues surrounding language acquisition milestones and assessment </vt:lpstr>
      <vt:lpstr>  What does a representative sample of 57,000 DHH children look like?   </vt:lpstr>
      <vt:lpstr>ASL is a natural language but only 5 to 10% of CW are DHH are born in a home where ASL is used naturally. </vt:lpstr>
      <vt:lpstr>PowerPoint Presentation</vt:lpstr>
      <vt:lpstr>Goal 3: ASL Milestones </vt:lpstr>
      <vt:lpstr>What ASL milestones checklists exist?</vt:lpstr>
      <vt:lpstr>Casselli et al. (2023) compared ASL:CDI scores of DHH children exposed to ASL before and after 6 mos     </vt:lpstr>
      <vt:lpstr>Most children (55 of the 69 exposed to ASL before 6 months; 15 of 19 exposed to ASL after 6 mos of age)  Results:       </vt:lpstr>
      <vt:lpstr>   Visual Communication and Sign Language Checklist (Simms, Baker, &amp; Clark, 2013) https://vl2.gallaudet.edu/visual-communication-and-sign-language  an observational tool used to document language in natural environments; no specialized materials or prompts required but users must be fluent in sign language   </vt:lpstr>
      <vt:lpstr>Sample Items:  Birth to 12 months:     (from https://vl2.gallaudet.edu/visual-communication-and-sign-language) 12 to 24 months: </vt:lpstr>
      <vt:lpstr>      A subset of 73 children (75% from hearing families; 67% used ASL in the home) from 436 records revealed 3 or4 repeat testings.   Average monthly gains (AMGs)  Best predictor of gain over time =  Best predictor for first score = Both stronger predictors than             </vt:lpstr>
      <vt:lpstr>Sign Phoneme Milestones</vt:lpstr>
      <vt:lpstr>Expected (Best) Practice  JCIH, AAP, ASHA, USDoE, NASDSE  State Legislative Acts </vt:lpstr>
      <vt:lpstr>     Consonant acquisition: At the 90% criterion     (over 19,000 children in 15 investigations of children 0 to 5     acquiring English, (Crowe &amp; McLeod, 2022)  By 2;11:  Consonants /b, n, m, p, h, w, d/  By 3;11:           /ɡ, k, f, t, ŋ, j/ By 4;11:         /v, ʤ, s, ʧ, l, ʃ, z/ By 5;11:          /ɹ, ð, ʒ/ By 6;11:              /θ/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 Language Milestones in Children who are Deaf and Hard-of-Hearing  </dc:title>
  <dc:creator>Brenda Seal</dc:creator>
  <cp:lastModifiedBy>Brenda Seal</cp:lastModifiedBy>
  <cp:revision>3</cp:revision>
  <dcterms:created xsi:type="dcterms:W3CDTF">2024-02-06T19:52:13Z</dcterms:created>
  <dcterms:modified xsi:type="dcterms:W3CDTF">2024-02-23T06:38:08Z</dcterms:modified>
</cp:coreProperties>
</file>